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PT Sans Narrow"/>
      <p:regular r:id="rId35"/>
      <p:bold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PTSansNarrow-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OpenSans-regular.fntdata"/><Relationship Id="rId14" Type="http://schemas.openxmlformats.org/officeDocument/2006/relationships/slide" Target="slides/slide7.xml"/><Relationship Id="rId36" Type="http://schemas.openxmlformats.org/officeDocument/2006/relationships/font" Target="fonts/PTSansNarrow-bold.fntdata"/><Relationship Id="rId17" Type="http://schemas.openxmlformats.org/officeDocument/2006/relationships/slide" Target="slides/slide10.xml"/><Relationship Id="rId39" Type="http://schemas.openxmlformats.org/officeDocument/2006/relationships/font" Target="fonts/OpenSans-italic.fntdata"/><Relationship Id="rId16" Type="http://schemas.openxmlformats.org/officeDocument/2006/relationships/slide" Target="slides/slide9.xml"/><Relationship Id="rId38" Type="http://schemas.openxmlformats.org/officeDocument/2006/relationships/font" Target="fonts/OpenSans-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91f93f3db2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91f93f3db2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1f93f3db2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91f93f3db2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1f93f3db2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91f93f3db2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424242"/>
                </a:solidFill>
                <a:latin typeface="Calibri"/>
                <a:ea typeface="Calibri"/>
                <a:cs typeface="Calibri"/>
                <a:sym typeface="Calibri"/>
              </a:rPr>
              <a:t>This year, Southside is considering applying to become a Schoolwide Title program, which would allow us to use interventions that impact all students. </a:t>
            </a:r>
            <a:endParaRPr sz="1000">
              <a:solidFill>
                <a:srgbClr val="424242"/>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 sz="1000">
                <a:solidFill>
                  <a:srgbClr val="424242"/>
                </a:solidFill>
                <a:latin typeface="Calibri"/>
                <a:ea typeface="Calibri"/>
                <a:cs typeface="Calibri"/>
                <a:sym typeface="Calibri"/>
              </a:rPr>
              <a:t>In order to do this, we are putting together a </a:t>
            </a:r>
            <a:r>
              <a:rPr b="1" lang="en" sz="1000">
                <a:solidFill>
                  <a:srgbClr val="424242"/>
                </a:solidFill>
                <a:latin typeface="Calibri"/>
                <a:ea typeface="Calibri"/>
                <a:cs typeface="Calibri"/>
                <a:sym typeface="Calibri"/>
              </a:rPr>
              <a:t>Title Leadership Team </a:t>
            </a:r>
            <a:r>
              <a:rPr lang="en" sz="1000">
                <a:solidFill>
                  <a:srgbClr val="424242"/>
                </a:solidFill>
                <a:latin typeface="Calibri"/>
                <a:ea typeface="Calibri"/>
                <a:cs typeface="Calibri"/>
                <a:sym typeface="Calibri"/>
              </a:rPr>
              <a:t>that will be comprised of board members, leaders, teachers, and family members. This team will do a comprehensive needs assessment in order to prioritize the needs of the school and make a plan for the 24-25 school year. We need families to be a part of this process in order to ensure that the needs of our students and community are centered in this process!</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91f93f3db2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91f93f3db2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1f93f3db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91f93f3db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9252f2b5f0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9252f2b5f0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9252f2b5f0_2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9252f2b5f0_2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Abolition begins with community care. Dee’s class start here 10/23.</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9252f2b5f0_2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9252f2b5f0_2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concepts are organized in sequence, but it’s important to know that they may not happen sequentially, especially at first.  Sometimes we might need to wait until we have used some regulation strategies before we can articulate our needs.  And if we are not able to articulate them in the moment, it’s always okay to go back to it later.  We also might miss our body signals because we were too caught up in the moment, but it’s helpful to be aware of what body signals you had in the moment, so you can become familiar with them and use them in the future.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91f93f3db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91f93f3db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91f93f3db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91f93f3db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91f93f3db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91f93f3db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this whole text, but do you think we should do a brief history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91f93f3db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91f93f3db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91f93f3db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91f93f3db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91f93f3db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91f93f3db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1f93f3db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91f93f3db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91f93f3db2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91f93f3db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91f93f3db2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91f93f3db2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1f93f3db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91f93f3db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91f93f3db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91f93f3db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91f93f3d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91f93f3d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1f93f3d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91f93f3d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91f93f3db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91f93f3db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91f93f3db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91f93f3db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91f93f3db2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91f93f3db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1f93f3db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91f93f3db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91f93f3db2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91f93f3db2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 name="Google Shape;7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71" name="Google Shape;7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sp>
        <p:nvSpPr>
          <p:cNvPr id="73" name="Google Shape;73;p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74" name="Google Shape;7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7" name="Google Shape;77;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 name="Google Shape;7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1" name="Google Shape;8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2" name="Shape 82"/>
        <p:cNvGrpSpPr/>
        <p:nvPr/>
      </p:nvGrpSpPr>
      <p:grpSpPr>
        <a:xfrm>
          <a:off x="0" y="0"/>
          <a:ext cx="0" cy="0"/>
          <a:chOff x="0" y="0"/>
          <a:chExt cx="0" cy="0"/>
        </a:xfrm>
      </p:grpSpPr>
      <p:sp>
        <p:nvSpPr>
          <p:cNvPr id="83" name="Google Shape;8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4" name="Google Shape;84;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5" name="Google Shape;85;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6" name="Google Shape;8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9" name="Google Shape;8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0" name="Shape 90"/>
        <p:cNvGrpSpPr/>
        <p:nvPr/>
      </p:nvGrpSpPr>
      <p:grpSpPr>
        <a:xfrm>
          <a:off x="0" y="0"/>
          <a:ext cx="0" cy="0"/>
          <a:chOff x="0" y="0"/>
          <a:chExt cx="0" cy="0"/>
        </a:xfrm>
      </p:grpSpPr>
      <p:sp>
        <p:nvSpPr>
          <p:cNvPr id="91" name="Google Shape;91;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2" name="Google Shape;92;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3" name="Google Shape;9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4" name="Shape 94"/>
        <p:cNvGrpSpPr/>
        <p:nvPr/>
      </p:nvGrpSpPr>
      <p:grpSpPr>
        <a:xfrm>
          <a:off x="0" y="0"/>
          <a:ext cx="0" cy="0"/>
          <a:chOff x="0" y="0"/>
          <a:chExt cx="0" cy="0"/>
        </a:xfrm>
      </p:grpSpPr>
      <p:sp>
        <p:nvSpPr>
          <p:cNvPr id="95" name="Google Shape;95;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96" name="Google Shape;9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00" name="Google Shape;100;p2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1" name="Google Shape;101;p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02" name="Google Shape;10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5" name="Google Shape;105;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06" name="Google Shape;10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3" name="Google Shape;113;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 name="Google Shape;11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1" name="Google Shape;12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2" name="Shape 122"/>
        <p:cNvGrpSpPr/>
        <p:nvPr/>
      </p:nvGrpSpPr>
      <p:grpSpPr>
        <a:xfrm>
          <a:off x="0" y="0"/>
          <a:ext cx="0" cy="0"/>
          <a:chOff x="0" y="0"/>
          <a:chExt cx="0" cy="0"/>
        </a:xfrm>
      </p:grpSpPr>
      <p:sp>
        <p:nvSpPr>
          <p:cNvPr id="123" name="Google Shape;123;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5" name="Google Shape;125;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6" name="Google Shape;12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2" name="Google Shape;132;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3" name="Google Shape;13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4" name="Shape 134"/>
        <p:cNvGrpSpPr/>
        <p:nvPr/>
      </p:nvGrpSpPr>
      <p:grpSpPr>
        <a:xfrm>
          <a:off x="0" y="0"/>
          <a:ext cx="0" cy="0"/>
          <a:chOff x="0" y="0"/>
          <a:chExt cx="0" cy="0"/>
        </a:xfrm>
      </p:grpSpPr>
      <p:sp>
        <p:nvSpPr>
          <p:cNvPr id="135" name="Google Shape;135;p3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6" name="Google Shape;13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7" name="Shape 137"/>
        <p:cNvGrpSpPr/>
        <p:nvPr/>
      </p:nvGrpSpPr>
      <p:grpSpPr>
        <a:xfrm>
          <a:off x="0" y="0"/>
          <a:ext cx="0" cy="0"/>
          <a:chOff x="0" y="0"/>
          <a:chExt cx="0" cy="0"/>
        </a:xfrm>
      </p:grpSpPr>
      <p:sp>
        <p:nvSpPr>
          <p:cNvPr id="138" name="Google Shape;138;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0" name="Google Shape;140;p3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1" name="Google Shape;141;p3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2" name="Google Shape;14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3" name="Shape 143"/>
        <p:cNvGrpSpPr/>
        <p:nvPr/>
      </p:nvGrpSpPr>
      <p:grpSpPr>
        <a:xfrm>
          <a:off x="0" y="0"/>
          <a:ext cx="0" cy="0"/>
          <a:chOff x="0" y="0"/>
          <a:chExt cx="0" cy="0"/>
        </a:xfrm>
      </p:grpSpPr>
      <p:sp>
        <p:nvSpPr>
          <p:cNvPr id="144" name="Google Shape;144;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45" name="Google Shape;14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6" name="Shape 146"/>
        <p:cNvGrpSpPr/>
        <p:nvPr/>
      </p:nvGrpSpPr>
      <p:grpSpPr>
        <a:xfrm>
          <a:off x="0" y="0"/>
          <a:ext cx="0" cy="0"/>
          <a:chOff x="0" y="0"/>
          <a:chExt cx="0" cy="0"/>
        </a:xfrm>
      </p:grpSpPr>
      <p:sp>
        <p:nvSpPr>
          <p:cNvPr id="147" name="Google Shape;147;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 name="Google Shape;148;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49" name="Google Shape;14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2" name="Shape 62"/>
        <p:cNvGrpSpPr/>
        <p:nvPr/>
      </p:nvGrpSpPr>
      <p:grpSpPr>
        <a:xfrm>
          <a:off x="0" y="0"/>
          <a:ext cx="0" cy="0"/>
          <a:chOff x="0" y="0"/>
          <a:chExt cx="0" cy="0"/>
        </a:xfrm>
      </p:grpSpPr>
      <p:sp>
        <p:nvSpPr>
          <p:cNvPr id="63" name="Google Shape;6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4" name="Google Shape;6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5" name="Google Shape;6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7" name="Shape 107"/>
        <p:cNvGrpSpPr/>
        <p:nvPr/>
      </p:nvGrpSpPr>
      <p:grpSpPr>
        <a:xfrm>
          <a:off x="0" y="0"/>
          <a:ext cx="0" cy="0"/>
          <a:chOff x="0" y="0"/>
          <a:chExt cx="0" cy="0"/>
        </a:xfrm>
      </p:grpSpPr>
      <p:sp>
        <p:nvSpPr>
          <p:cNvPr id="108" name="Google Shape;108;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9" name="Google Shape;109;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10" name="Google Shape;11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6.png"/><Relationship Id="rId11" Type="http://schemas.openxmlformats.org/officeDocument/2006/relationships/image" Target="../media/image2.png"/><Relationship Id="rId10" Type="http://schemas.openxmlformats.org/officeDocument/2006/relationships/image" Target="../media/image16.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7"/>
          <p:cNvSpPr txBox="1"/>
          <p:nvPr>
            <p:ph type="ctrTitle"/>
          </p:nvPr>
        </p:nvSpPr>
        <p:spPr>
          <a:xfrm>
            <a:off x="1004150" y="1751764"/>
            <a:ext cx="7136700" cy="1022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Welcome, Southside Community!</a:t>
            </a:r>
            <a:endParaRPr/>
          </a:p>
        </p:txBody>
      </p:sp>
      <p:sp>
        <p:nvSpPr>
          <p:cNvPr id="157" name="Google Shape;157;p37"/>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Annual Meeting, </a:t>
            </a:r>
            <a:endParaRPr/>
          </a:p>
          <a:p>
            <a:pPr indent="0" lvl="0" marL="0" rtl="0" algn="ctr">
              <a:spcBef>
                <a:spcPts val="0"/>
              </a:spcBef>
              <a:spcAft>
                <a:spcPts val="0"/>
              </a:spcAft>
              <a:buNone/>
            </a:pPr>
            <a:r>
              <a:rPr lang="en"/>
              <a:t>October 24,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We are a Targeted Assistance Program</a:t>
            </a:r>
            <a:endParaRPr b="1"/>
          </a:p>
        </p:txBody>
      </p:sp>
      <p:sp>
        <p:nvSpPr>
          <p:cNvPr id="212" name="Google Shape;212;p46"/>
          <p:cNvSpPr txBox="1"/>
          <p:nvPr>
            <p:ph idx="1" type="body"/>
          </p:nvPr>
        </p:nvSpPr>
        <p:spPr>
          <a:xfrm>
            <a:off x="311700" y="1468825"/>
            <a:ext cx="5248200" cy="3099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200">
                <a:latin typeface="Calibri"/>
                <a:ea typeface="Calibri"/>
                <a:cs typeface="Calibri"/>
                <a:sym typeface="Calibri"/>
              </a:rPr>
              <a:t>This year, we have a </a:t>
            </a:r>
            <a:r>
              <a:rPr b="1" lang="en" sz="2200">
                <a:latin typeface="Calibri"/>
                <a:ea typeface="Calibri"/>
                <a:cs typeface="Calibri"/>
                <a:sym typeface="Calibri"/>
              </a:rPr>
              <a:t>Targeted Assistance Program. </a:t>
            </a:r>
            <a:r>
              <a:rPr lang="en" sz="2200">
                <a:latin typeface="Calibri"/>
                <a:ea typeface="Calibri"/>
                <a:cs typeface="Calibri"/>
                <a:sym typeface="Calibri"/>
              </a:rPr>
              <a:t>This means that eligible students are receiving support through a small group or individual instruction provided directly by an interventionist (Heather). </a:t>
            </a:r>
            <a:endParaRPr sz="2200">
              <a:latin typeface="Calibri"/>
              <a:ea typeface="Calibri"/>
              <a:cs typeface="Calibri"/>
              <a:sym typeface="Calibri"/>
            </a:endParaRPr>
          </a:p>
          <a:p>
            <a:pPr indent="0" lvl="0" marL="0" rtl="0" algn="l">
              <a:spcBef>
                <a:spcPts val="1200"/>
              </a:spcBef>
              <a:spcAft>
                <a:spcPts val="0"/>
              </a:spcAft>
              <a:buNone/>
            </a:pPr>
            <a:r>
              <a:t/>
            </a:r>
            <a:endParaRPr sz="2200">
              <a:latin typeface="Calibri"/>
              <a:ea typeface="Calibri"/>
              <a:cs typeface="Calibri"/>
              <a:sym typeface="Calibri"/>
            </a:endParaRPr>
          </a:p>
          <a:p>
            <a:pPr indent="0" lvl="0" marL="0" rtl="0" algn="l">
              <a:spcBef>
                <a:spcPts val="1200"/>
              </a:spcBef>
              <a:spcAft>
                <a:spcPts val="1200"/>
              </a:spcAft>
              <a:buNone/>
            </a:pPr>
            <a:r>
              <a:t/>
            </a:r>
            <a:endParaRPr sz="2200">
              <a:latin typeface="Calibri"/>
              <a:ea typeface="Calibri"/>
              <a:cs typeface="Calibri"/>
              <a:sym typeface="Calibri"/>
            </a:endParaRPr>
          </a:p>
        </p:txBody>
      </p:sp>
      <p:pic>
        <p:nvPicPr>
          <p:cNvPr id="213" name="Google Shape;213;p46"/>
          <p:cNvPicPr preferRelativeResize="0"/>
          <p:nvPr/>
        </p:nvPicPr>
        <p:blipFill>
          <a:blip r:embed="rId3">
            <a:alphaModFix/>
          </a:blip>
          <a:stretch>
            <a:fillRect/>
          </a:stretch>
        </p:blipFill>
        <p:spPr>
          <a:xfrm>
            <a:off x="6051450" y="1576125"/>
            <a:ext cx="2524125" cy="1819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7"/>
          <p:cNvSpPr txBox="1"/>
          <p:nvPr>
            <p:ph type="title"/>
          </p:nvPr>
        </p:nvSpPr>
        <p:spPr>
          <a:xfrm>
            <a:off x="311700" y="3659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Which students are eligible for this support?</a:t>
            </a:r>
            <a:endParaRPr b="1"/>
          </a:p>
        </p:txBody>
      </p:sp>
      <p:sp>
        <p:nvSpPr>
          <p:cNvPr id="219" name="Google Shape;219;p4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sz="2200">
                <a:latin typeface="Calibri"/>
                <a:ea typeface="Calibri"/>
                <a:cs typeface="Calibri"/>
                <a:sym typeface="Calibri"/>
              </a:rPr>
              <a:t>We decided which students would receive these academic supports this fall by analyzing beginning of year literacy and math data from FASTBridge assessments, as well as talking with teachers and families about their own observations in the classroom and at home. Those families have been contacted about their child’s eligibility and participation in the program.</a:t>
            </a:r>
            <a:endParaRPr sz="2200">
              <a:latin typeface="Calibri"/>
              <a:ea typeface="Calibri"/>
              <a:cs typeface="Calibri"/>
              <a:sym typeface="Calibri"/>
            </a:endParaRPr>
          </a:p>
          <a:p>
            <a:pPr indent="0" lvl="0" marL="0" rtl="0" algn="l">
              <a:spcBef>
                <a:spcPts val="1200"/>
              </a:spcBef>
              <a:spcAft>
                <a:spcPts val="1200"/>
              </a:spcAft>
              <a:buNone/>
            </a:pPr>
            <a:r>
              <a:rPr b="1" lang="en" sz="2200">
                <a:latin typeface="Calibri"/>
                <a:ea typeface="Calibri"/>
                <a:cs typeface="Calibri"/>
                <a:sym typeface="Calibri"/>
              </a:rPr>
              <a:t>If you would like to discuss if your child is eligible for Title 1 support, PLEASE reach out to Heather.</a:t>
            </a:r>
            <a:r>
              <a:rPr lang="en" sz="2200">
                <a:latin typeface="Calibri"/>
                <a:ea typeface="Calibri"/>
                <a:cs typeface="Calibri"/>
                <a:sym typeface="Calibri"/>
              </a:rPr>
              <a:t> All families whose child is performing below grade level benchmarks is potentially eligible to receive Title services. </a:t>
            </a:r>
            <a:endParaRPr sz="2200">
              <a:latin typeface="Calibri"/>
              <a:ea typeface="Calibri"/>
              <a:cs typeface="Calibri"/>
              <a:sym typeface="Calibri"/>
            </a:endParaRPr>
          </a:p>
        </p:txBody>
      </p:sp>
      <p:pic>
        <p:nvPicPr>
          <p:cNvPr id="220" name="Google Shape;220;p47"/>
          <p:cNvPicPr preferRelativeResize="0"/>
          <p:nvPr/>
        </p:nvPicPr>
        <p:blipFill>
          <a:blip r:embed="rId3">
            <a:alphaModFix/>
          </a:blip>
          <a:stretch>
            <a:fillRect/>
          </a:stretch>
        </p:blipFill>
        <p:spPr>
          <a:xfrm>
            <a:off x="6996600" y="816525"/>
            <a:ext cx="1835691" cy="44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can I be involved?</a:t>
            </a:r>
            <a:endParaRPr b="1"/>
          </a:p>
        </p:txBody>
      </p:sp>
      <p:sp>
        <p:nvSpPr>
          <p:cNvPr id="226" name="Google Shape;226;p48"/>
          <p:cNvSpPr txBox="1"/>
          <p:nvPr>
            <p:ph idx="1" type="body"/>
          </p:nvPr>
        </p:nvSpPr>
        <p:spPr>
          <a:xfrm>
            <a:off x="311700" y="1228050"/>
            <a:ext cx="5581200" cy="3506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2200">
                <a:latin typeface="Calibri"/>
                <a:ea typeface="Calibri"/>
                <a:cs typeface="Calibri"/>
                <a:sym typeface="Calibri"/>
              </a:rPr>
              <a:t>Join </a:t>
            </a:r>
            <a:r>
              <a:rPr b="1" lang="en" sz="2200">
                <a:latin typeface="Calibri"/>
                <a:ea typeface="Calibri"/>
                <a:cs typeface="Calibri"/>
                <a:sym typeface="Calibri"/>
              </a:rPr>
              <a:t>CISA</a:t>
            </a:r>
            <a:r>
              <a:rPr lang="en" sz="2200">
                <a:latin typeface="Calibri"/>
                <a:ea typeface="Calibri"/>
                <a:cs typeface="Calibri"/>
                <a:sym typeface="Calibri"/>
              </a:rPr>
              <a:t>, (our </a:t>
            </a:r>
            <a:r>
              <a:rPr b="1" lang="en" sz="2200">
                <a:latin typeface="Calibri"/>
                <a:ea typeface="Calibri"/>
                <a:cs typeface="Calibri"/>
                <a:sym typeface="Calibri"/>
              </a:rPr>
              <a:t>C</a:t>
            </a:r>
            <a:r>
              <a:rPr lang="en" sz="2200">
                <a:latin typeface="Calibri"/>
                <a:ea typeface="Calibri"/>
                <a:cs typeface="Calibri"/>
                <a:sym typeface="Calibri"/>
              </a:rPr>
              <a:t>urriculum, </a:t>
            </a:r>
            <a:r>
              <a:rPr b="1" lang="en" sz="2200">
                <a:latin typeface="Calibri"/>
                <a:ea typeface="Calibri"/>
                <a:cs typeface="Calibri"/>
                <a:sym typeface="Calibri"/>
              </a:rPr>
              <a:t>I</a:t>
            </a:r>
            <a:r>
              <a:rPr lang="en" sz="2200">
                <a:latin typeface="Calibri"/>
                <a:ea typeface="Calibri"/>
                <a:cs typeface="Calibri"/>
                <a:sym typeface="Calibri"/>
              </a:rPr>
              <a:t>nstruction &amp; </a:t>
            </a:r>
            <a:r>
              <a:rPr b="1" lang="en" sz="2200">
                <a:latin typeface="Calibri"/>
                <a:ea typeface="Calibri"/>
                <a:cs typeface="Calibri"/>
                <a:sym typeface="Calibri"/>
              </a:rPr>
              <a:t>S</a:t>
            </a:r>
            <a:r>
              <a:rPr lang="en" sz="2200">
                <a:latin typeface="Calibri"/>
                <a:ea typeface="Calibri"/>
                <a:cs typeface="Calibri"/>
                <a:sym typeface="Calibri"/>
              </a:rPr>
              <a:t>tudent </a:t>
            </a:r>
            <a:r>
              <a:rPr b="1" lang="en" sz="2200">
                <a:latin typeface="Calibri"/>
                <a:ea typeface="Calibri"/>
                <a:cs typeface="Calibri"/>
                <a:sym typeface="Calibri"/>
              </a:rPr>
              <a:t>A</a:t>
            </a:r>
            <a:r>
              <a:rPr lang="en" sz="2200">
                <a:latin typeface="Calibri"/>
                <a:ea typeface="Calibri"/>
                <a:cs typeface="Calibri"/>
                <a:sym typeface="Calibri"/>
              </a:rPr>
              <a:t>chievement board committee) In order to determine the needs of our school for the coming year. We will be doing a comprehensive needs assessment in order to prioritize focus areas for the 24-25 school year! The voices of family members are essential for this work. Contact Heather or Alissa for more info!</a:t>
            </a:r>
            <a:endParaRPr sz="2200">
              <a:latin typeface="Calibri"/>
              <a:ea typeface="Calibri"/>
              <a:cs typeface="Calibri"/>
              <a:sym typeface="Calibri"/>
            </a:endParaRPr>
          </a:p>
        </p:txBody>
      </p:sp>
      <p:pic>
        <p:nvPicPr>
          <p:cNvPr id="227" name="Google Shape;227;p48"/>
          <p:cNvPicPr preferRelativeResize="0"/>
          <p:nvPr/>
        </p:nvPicPr>
        <p:blipFill>
          <a:blip r:embed="rId3">
            <a:alphaModFix/>
          </a:blip>
          <a:stretch>
            <a:fillRect/>
          </a:stretch>
        </p:blipFill>
        <p:spPr>
          <a:xfrm>
            <a:off x="6185200" y="1228038"/>
            <a:ext cx="2647099" cy="2687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can I be involved?</a:t>
            </a:r>
            <a:endParaRPr b="1"/>
          </a:p>
        </p:txBody>
      </p:sp>
      <p:sp>
        <p:nvSpPr>
          <p:cNvPr id="233" name="Google Shape;233;p49"/>
          <p:cNvSpPr txBox="1"/>
          <p:nvPr>
            <p:ph idx="1" type="body"/>
          </p:nvPr>
        </p:nvSpPr>
        <p:spPr>
          <a:xfrm>
            <a:off x="311713" y="1152425"/>
            <a:ext cx="8520600" cy="350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200">
                <a:latin typeface="Calibri"/>
                <a:ea typeface="Calibri"/>
                <a:cs typeface="Calibri"/>
                <a:sym typeface="Calibri"/>
              </a:rPr>
              <a:t>If you are interested in </a:t>
            </a:r>
            <a:r>
              <a:rPr b="1" lang="en" sz="2200">
                <a:latin typeface="Calibri"/>
                <a:ea typeface="Calibri"/>
                <a:cs typeface="Calibri"/>
                <a:sym typeface="Calibri"/>
              </a:rPr>
              <a:t>volunteering to provide additional academic support to students </a:t>
            </a:r>
            <a:r>
              <a:rPr lang="en" sz="2200">
                <a:latin typeface="Calibri"/>
                <a:ea typeface="Calibri"/>
                <a:cs typeface="Calibri"/>
                <a:sym typeface="Calibri"/>
              </a:rPr>
              <a:t>or </a:t>
            </a:r>
            <a:r>
              <a:rPr b="1" lang="en" sz="2200">
                <a:latin typeface="Calibri"/>
                <a:ea typeface="Calibri"/>
                <a:cs typeface="Calibri"/>
                <a:sym typeface="Calibri"/>
              </a:rPr>
              <a:t>being a guest reader/speaker for students</a:t>
            </a:r>
            <a:r>
              <a:rPr lang="en" sz="2200">
                <a:latin typeface="Calibri"/>
                <a:ea typeface="Calibri"/>
                <a:cs typeface="Calibri"/>
                <a:sym typeface="Calibri"/>
              </a:rPr>
              <a:t>, this is also an area of development for the school. Please reach out to Heather or your child’s teacher!</a:t>
            </a:r>
            <a:endParaRPr sz="2200">
              <a:latin typeface="Calibri"/>
              <a:ea typeface="Calibri"/>
              <a:cs typeface="Calibri"/>
              <a:sym typeface="Calibri"/>
            </a:endParaRPr>
          </a:p>
        </p:txBody>
      </p:sp>
      <p:pic>
        <p:nvPicPr>
          <p:cNvPr id="234" name="Google Shape;234;p49"/>
          <p:cNvPicPr preferRelativeResize="0"/>
          <p:nvPr/>
        </p:nvPicPr>
        <p:blipFill>
          <a:blip r:embed="rId3">
            <a:alphaModFix/>
          </a:blip>
          <a:stretch>
            <a:fillRect/>
          </a:stretch>
        </p:blipFill>
        <p:spPr>
          <a:xfrm>
            <a:off x="3077563" y="2912676"/>
            <a:ext cx="2988875" cy="1988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Healing Justice: Grant and Programming</a:t>
            </a:r>
            <a:endParaRPr sz="2500"/>
          </a:p>
          <a:p>
            <a:pPr indent="0" lvl="0" marL="0" rtl="0" algn="l">
              <a:spcBef>
                <a:spcPts val="1200"/>
              </a:spcBef>
              <a:spcAft>
                <a:spcPts val="0"/>
              </a:spcAft>
              <a:buNone/>
            </a:pPr>
            <a:r>
              <a:t/>
            </a:r>
            <a:endParaRPr/>
          </a:p>
        </p:txBody>
      </p:sp>
      <p:sp>
        <p:nvSpPr>
          <p:cNvPr id="240" name="Google Shape;240;p5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Stronger Connections Grant: 3 years of funding</a:t>
            </a:r>
            <a:endParaRPr/>
          </a:p>
          <a:p>
            <a:pPr indent="-342900" lvl="0" marL="457200" rtl="0" algn="l">
              <a:spcBef>
                <a:spcPts val="0"/>
              </a:spcBef>
              <a:spcAft>
                <a:spcPts val="0"/>
              </a:spcAft>
              <a:buSzPts val="1800"/>
              <a:buChar char="-"/>
            </a:pPr>
            <a:r>
              <a:rPr lang="en"/>
              <a:t>Healing at the center of a social justice education (visual with dignity, safety, sense of belonging)</a:t>
            </a:r>
            <a:endParaRPr/>
          </a:p>
          <a:p>
            <a:pPr indent="-342900" lvl="0" marL="457200" rtl="0" algn="l">
              <a:spcBef>
                <a:spcPts val="0"/>
              </a:spcBef>
              <a:spcAft>
                <a:spcPts val="0"/>
              </a:spcAft>
              <a:buSzPts val="1800"/>
              <a:buChar char="-"/>
            </a:pPr>
            <a:r>
              <a:rPr lang="en"/>
              <a:t>Pushing in to classrooms and building a common language around a few tools</a:t>
            </a:r>
            <a:endParaRPr/>
          </a:p>
          <a:p>
            <a:pPr indent="-342900" lvl="0" marL="457200" rtl="0" algn="l">
              <a:spcBef>
                <a:spcPts val="0"/>
              </a:spcBef>
              <a:spcAft>
                <a:spcPts val="0"/>
              </a:spcAft>
              <a:buSzPts val="1800"/>
              <a:buChar char="-"/>
            </a:pPr>
            <a:r>
              <a:rPr lang="en"/>
              <a:t>Community Care Challenge</a:t>
            </a:r>
            <a:endParaRPr/>
          </a:p>
          <a:p>
            <a:pPr indent="-317500" lvl="1" marL="914400" rtl="0" algn="l">
              <a:lnSpc>
                <a:spcPct val="95000"/>
              </a:lnSpc>
              <a:spcBef>
                <a:spcPts val="0"/>
              </a:spcBef>
              <a:spcAft>
                <a:spcPts val="0"/>
              </a:spcAft>
              <a:buSzPts val="1400"/>
              <a:buChar char="-"/>
            </a:pPr>
            <a:r>
              <a:rPr lang="en" sz="1695"/>
              <a:t>Practicing the community care challenge at home</a:t>
            </a:r>
            <a:endParaRPr/>
          </a:p>
          <a:p>
            <a:pPr indent="-342900" lvl="0" marL="457200" rtl="0" algn="l">
              <a:spcBef>
                <a:spcPts val="0"/>
              </a:spcBef>
              <a:spcAft>
                <a:spcPts val="0"/>
              </a:spcAft>
              <a:buSzPts val="1800"/>
              <a:buChar char="-"/>
            </a:pPr>
            <a:r>
              <a:rPr lang="en"/>
              <a:t>Community/family education and engagement</a:t>
            </a:r>
            <a:endParaRPr/>
          </a:p>
          <a:p>
            <a:pPr indent="-342900" lvl="0" marL="457200" rtl="0" algn="l">
              <a:spcBef>
                <a:spcPts val="0"/>
              </a:spcBef>
              <a:spcAft>
                <a:spcPts val="0"/>
              </a:spcAft>
              <a:buSzPts val="1800"/>
              <a:buChar char="-"/>
            </a:pPr>
            <a:r>
              <a:rPr lang="en"/>
              <a:t>Scope and Sequence for: A) Ways of Being (Antiracist Social Emotional Learning and Restorative Justice) and B) Content and Academic Skills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51"/>
          <p:cNvSpPr/>
          <p:nvPr/>
        </p:nvSpPr>
        <p:spPr>
          <a:xfrm>
            <a:off x="4116775" y="1492075"/>
            <a:ext cx="3070500" cy="3002100"/>
          </a:xfrm>
          <a:prstGeom prst="ellipse">
            <a:avLst/>
          </a:prstGeom>
          <a:solidFill>
            <a:srgbClr val="E5FF00">
              <a:alpha val="54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1"/>
          <p:cNvSpPr/>
          <p:nvPr/>
        </p:nvSpPr>
        <p:spPr>
          <a:xfrm>
            <a:off x="1746325" y="1492075"/>
            <a:ext cx="3070500" cy="3002100"/>
          </a:xfrm>
          <a:prstGeom prst="ellipse">
            <a:avLst/>
          </a:prstGeom>
          <a:solidFill>
            <a:srgbClr val="00FFD8">
              <a:alpha val="51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1"/>
          <p:cNvSpPr/>
          <p:nvPr/>
        </p:nvSpPr>
        <p:spPr>
          <a:xfrm>
            <a:off x="3036750" y="88000"/>
            <a:ext cx="3070500" cy="3002100"/>
          </a:xfrm>
          <a:prstGeom prst="ellipse">
            <a:avLst/>
          </a:prstGeom>
          <a:solidFill>
            <a:srgbClr val="FFC200">
              <a:alpha val="2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1"/>
          <p:cNvSpPr txBox="1"/>
          <p:nvPr/>
        </p:nvSpPr>
        <p:spPr>
          <a:xfrm>
            <a:off x="3677250" y="1012975"/>
            <a:ext cx="1789500" cy="47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Open Sans"/>
                <a:ea typeface="Open Sans"/>
                <a:cs typeface="Open Sans"/>
                <a:sym typeface="Open Sans"/>
              </a:rPr>
              <a:t>dignity</a:t>
            </a:r>
            <a:endParaRPr sz="3600">
              <a:latin typeface="Open Sans"/>
              <a:ea typeface="Open Sans"/>
              <a:cs typeface="Open Sans"/>
              <a:sym typeface="Open Sans"/>
            </a:endParaRPr>
          </a:p>
        </p:txBody>
      </p:sp>
      <p:sp>
        <p:nvSpPr>
          <p:cNvPr id="249" name="Google Shape;249;p51"/>
          <p:cNvSpPr txBox="1"/>
          <p:nvPr/>
        </p:nvSpPr>
        <p:spPr>
          <a:xfrm>
            <a:off x="2142900" y="2425050"/>
            <a:ext cx="24291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Open Sans"/>
                <a:ea typeface="Open Sans"/>
                <a:cs typeface="Open Sans"/>
                <a:sym typeface="Open Sans"/>
              </a:rPr>
              <a:t>sense of belonging</a:t>
            </a:r>
            <a:endParaRPr sz="3600">
              <a:latin typeface="Open Sans"/>
              <a:ea typeface="Open Sans"/>
              <a:cs typeface="Open Sans"/>
              <a:sym typeface="Open Sans"/>
            </a:endParaRPr>
          </a:p>
        </p:txBody>
      </p:sp>
      <p:sp>
        <p:nvSpPr>
          <p:cNvPr id="250" name="Google Shape;250;p51"/>
          <p:cNvSpPr txBox="1"/>
          <p:nvPr/>
        </p:nvSpPr>
        <p:spPr>
          <a:xfrm>
            <a:off x="5018025" y="2611000"/>
            <a:ext cx="17895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Open Sans"/>
                <a:ea typeface="Open Sans"/>
                <a:cs typeface="Open Sans"/>
                <a:sym typeface="Open Sans"/>
              </a:rPr>
              <a:t>safety</a:t>
            </a:r>
            <a:endParaRPr sz="3600">
              <a:latin typeface="Open Sans"/>
              <a:ea typeface="Open Sans"/>
              <a:cs typeface="Open Sans"/>
              <a:sym typeface="Open Sans"/>
            </a:endParaRPr>
          </a:p>
        </p:txBody>
      </p:sp>
      <p:sp>
        <p:nvSpPr>
          <p:cNvPr id="251" name="Google Shape;251;p51"/>
          <p:cNvSpPr/>
          <p:nvPr/>
        </p:nvSpPr>
        <p:spPr>
          <a:xfrm>
            <a:off x="4265775" y="2469525"/>
            <a:ext cx="411000" cy="406200"/>
          </a:xfrm>
          <a:prstGeom prst="heart">
            <a:avLst/>
          </a:prstGeom>
          <a:solidFill>
            <a:srgbClr val="E82BC9">
              <a:alpha val="816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52"/>
          <p:cNvPicPr preferRelativeResize="0"/>
          <p:nvPr/>
        </p:nvPicPr>
        <p:blipFill>
          <a:blip r:embed="rId3">
            <a:alphaModFix/>
          </a:blip>
          <a:stretch>
            <a:fillRect/>
          </a:stretch>
        </p:blipFill>
        <p:spPr>
          <a:xfrm>
            <a:off x="5666800" y="2819075"/>
            <a:ext cx="3483303" cy="2324425"/>
          </a:xfrm>
          <a:prstGeom prst="rect">
            <a:avLst/>
          </a:prstGeom>
          <a:noFill/>
          <a:ln>
            <a:noFill/>
          </a:ln>
        </p:spPr>
      </p:pic>
      <p:pic>
        <p:nvPicPr>
          <p:cNvPr id="257" name="Google Shape;257;p52"/>
          <p:cNvPicPr preferRelativeResize="0"/>
          <p:nvPr/>
        </p:nvPicPr>
        <p:blipFill>
          <a:blip r:embed="rId4">
            <a:alphaModFix/>
          </a:blip>
          <a:stretch>
            <a:fillRect/>
          </a:stretch>
        </p:blipFill>
        <p:spPr>
          <a:xfrm>
            <a:off x="0" y="2739375"/>
            <a:ext cx="4122530" cy="2385475"/>
          </a:xfrm>
          <a:prstGeom prst="rect">
            <a:avLst/>
          </a:prstGeom>
          <a:noFill/>
          <a:ln>
            <a:noFill/>
          </a:ln>
        </p:spPr>
      </p:pic>
      <p:pic>
        <p:nvPicPr>
          <p:cNvPr id="258" name="Google Shape;258;p52"/>
          <p:cNvPicPr preferRelativeResize="0"/>
          <p:nvPr/>
        </p:nvPicPr>
        <p:blipFill rotWithShape="1">
          <a:blip r:embed="rId5">
            <a:alphaModFix/>
          </a:blip>
          <a:srcRect b="0" l="8717" r="0" t="0"/>
          <a:stretch/>
        </p:blipFill>
        <p:spPr>
          <a:xfrm>
            <a:off x="0" y="0"/>
            <a:ext cx="3201202" cy="1972625"/>
          </a:xfrm>
          <a:prstGeom prst="rect">
            <a:avLst/>
          </a:prstGeom>
          <a:noFill/>
          <a:ln>
            <a:noFill/>
          </a:ln>
        </p:spPr>
      </p:pic>
      <p:pic>
        <p:nvPicPr>
          <p:cNvPr id="259" name="Google Shape;259;p52"/>
          <p:cNvPicPr preferRelativeResize="0"/>
          <p:nvPr/>
        </p:nvPicPr>
        <p:blipFill rotWithShape="1">
          <a:blip r:embed="rId6">
            <a:alphaModFix/>
          </a:blip>
          <a:srcRect b="0" l="0" r="11245" t="10690"/>
          <a:stretch/>
        </p:blipFill>
        <p:spPr>
          <a:xfrm>
            <a:off x="5947625" y="0"/>
            <a:ext cx="3201200" cy="1860249"/>
          </a:xfrm>
          <a:prstGeom prst="rect">
            <a:avLst/>
          </a:prstGeom>
          <a:noFill/>
          <a:ln>
            <a:noFill/>
          </a:ln>
        </p:spPr>
      </p:pic>
      <p:pic>
        <p:nvPicPr>
          <p:cNvPr id="260" name="Google Shape;260;p52"/>
          <p:cNvPicPr preferRelativeResize="0"/>
          <p:nvPr/>
        </p:nvPicPr>
        <p:blipFill>
          <a:blip r:embed="rId7">
            <a:alphaModFix/>
          </a:blip>
          <a:stretch>
            <a:fillRect/>
          </a:stretch>
        </p:blipFill>
        <p:spPr>
          <a:xfrm>
            <a:off x="2887200" y="2738850"/>
            <a:ext cx="3576451" cy="2385468"/>
          </a:xfrm>
          <a:prstGeom prst="rect">
            <a:avLst/>
          </a:prstGeom>
          <a:noFill/>
          <a:ln>
            <a:noFill/>
          </a:ln>
        </p:spPr>
      </p:pic>
      <p:pic>
        <p:nvPicPr>
          <p:cNvPr id="261" name="Google Shape;261;p52"/>
          <p:cNvPicPr preferRelativeResize="0"/>
          <p:nvPr/>
        </p:nvPicPr>
        <p:blipFill rotWithShape="1">
          <a:blip r:embed="rId8">
            <a:alphaModFix/>
          </a:blip>
          <a:srcRect b="0" l="0" r="9485" t="0"/>
          <a:stretch/>
        </p:blipFill>
        <p:spPr>
          <a:xfrm>
            <a:off x="3196373" y="-26300"/>
            <a:ext cx="2751264" cy="2025225"/>
          </a:xfrm>
          <a:prstGeom prst="rect">
            <a:avLst/>
          </a:prstGeom>
          <a:noFill/>
          <a:ln>
            <a:noFill/>
          </a:ln>
        </p:spPr>
      </p:pic>
      <p:pic>
        <p:nvPicPr>
          <p:cNvPr id="262" name="Google Shape;262;p52"/>
          <p:cNvPicPr preferRelativeResize="0"/>
          <p:nvPr/>
        </p:nvPicPr>
        <p:blipFill rotWithShape="1">
          <a:blip r:embed="rId9">
            <a:alphaModFix/>
          </a:blip>
          <a:srcRect b="27722" l="0" r="0" t="13232"/>
          <a:stretch/>
        </p:blipFill>
        <p:spPr>
          <a:xfrm>
            <a:off x="0" y="1860250"/>
            <a:ext cx="3369600" cy="1119186"/>
          </a:xfrm>
          <a:prstGeom prst="rect">
            <a:avLst/>
          </a:prstGeom>
          <a:noFill/>
          <a:ln>
            <a:noFill/>
          </a:ln>
        </p:spPr>
      </p:pic>
      <p:pic>
        <p:nvPicPr>
          <p:cNvPr id="263" name="Google Shape;263;p52"/>
          <p:cNvPicPr preferRelativeResize="0"/>
          <p:nvPr/>
        </p:nvPicPr>
        <p:blipFill rotWithShape="1">
          <a:blip r:embed="rId10">
            <a:alphaModFix/>
          </a:blip>
          <a:srcRect b="0" l="0" r="0" t="30671"/>
          <a:stretch/>
        </p:blipFill>
        <p:spPr>
          <a:xfrm>
            <a:off x="5780500" y="1860250"/>
            <a:ext cx="3369600" cy="1468049"/>
          </a:xfrm>
          <a:prstGeom prst="rect">
            <a:avLst/>
          </a:prstGeom>
          <a:noFill/>
          <a:ln>
            <a:noFill/>
          </a:ln>
        </p:spPr>
      </p:pic>
      <p:pic>
        <p:nvPicPr>
          <p:cNvPr id="264" name="Google Shape;264;p52"/>
          <p:cNvPicPr preferRelativeResize="0"/>
          <p:nvPr/>
        </p:nvPicPr>
        <p:blipFill>
          <a:blip r:embed="rId11">
            <a:alphaModFix/>
          </a:blip>
          <a:stretch>
            <a:fillRect/>
          </a:stretch>
        </p:blipFill>
        <p:spPr>
          <a:xfrm>
            <a:off x="2887188" y="956825"/>
            <a:ext cx="3369624" cy="2625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53"/>
          <p:cNvPicPr preferRelativeResize="0"/>
          <p:nvPr/>
        </p:nvPicPr>
        <p:blipFill>
          <a:blip r:embed="rId3">
            <a:alphaModFix/>
          </a:blip>
          <a:stretch>
            <a:fillRect/>
          </a:stretch>
        </p:blipFill>
        <p:spPr>
          <a:xfrm>
            <a:off x="934613" y="0"/>
            <a:ext cx="7274772"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Student Voice and Leadership</a:t>
            </a:r>
            <a:endParaRPr sz="2500"/>
          </a:p>
          <a:p>
            <a:pPr indent="0" lvl="0" marL="0" rtl="0" algn="l">
              <a:spcBef>
                <a:spcPts val="1200"/>
              </a:spcBef>
              <a:spcAft>
                <a:spcPts val="0"/>
              </a:spcAft>
              <a:buNone/>
            </a:pPr>
            <a:r>
              <a:t/>
            </a:r>
            <a:endParaRPr/>
          </a:p>
        </p:txBody>
      </p:sp>
      <p:sp>
        <p:nvSpPr>
          <p:cNvPr id="275" name="Google Shape;275;p5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Student Voice driving clubs</a:t>
            </a:r>
            <a:endParaRPr/>
          </a:p>
          <a:p>
            <a:pPr indent="-342900" lvl="0" marL="457200" rtl="0" algn="l">
              <a:spcBef>
                <a:spcPts val="0"/>
              </a:spcBef>
              <a:spcAft>
                <a:spcPts val="0"/>
              </a:spcAft>
              <a:buSzPts val="1800"/>
              <a:buChar char="-"/>
            </a:pPr>
            <a:r>
              <a:rPr lang="en"/>
              <a:t>Student Council just beginning to form</a:t>
            </a:r>
            <a:endParaRPr/>
          </a:p>
          <a:p>
            <a:pPr indent="-342900" lvl="0" marL="457200" rtl="0" algn="l">
              <a:spcBef>
                <a:spcPts val="0"/>
              </a:spcBef>
              <a:spcAft>
                <a:spcPts val="0"/>
              </a:spcAft>
              <a:buSzPts val="1800"/>
              <a:buChar char="-"/>
            </a:pPr>
            <a:r>
              <a:rPr lang="en"/>
              <a:t>Intentional seeking of student feedback</a:t>
            </a:r>
            <a:endParaRPr/>
          </a:p>
          <a:p>
            <a:pPr indent="-342900" lvl="0" marL="457200" rtl="0" algn="l">
              <a:spcBef>
                <a:spcPts val="0"/>
              </a:spcBef>
              <a:spcAft>
                <a:spcPts val="0"/>
              </a:spcAft>
              <a:buSzPts val="1800"/>
              <a:buChar char="-"/>
            </a:pPr>
            <a:r>
              <a:rPr lang="en"/>
              <a:t>Listening to student dreams for their educational experience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500"/>
              <a:t>Finances</a:t>
            </a:r>
            <a:endParaRPr sz="2500"/>
          </a:p>
        </p:txBody>
      </p:sp>
      <p:sp>
        <p:nvSpPr>
          <p:cNvPr id="281" name="Google Shape;281;p5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Where we are</a:t>
            </a:r>
            <a:endParaRPr/>
          </a:p>
          <a:p>
            <a:pPr indent="-342900" lvl="0" marL="457200" rtl="0" algn="l">
              <a:spcBef>
                <a:spcPts val="0"/>
              </a:spcBef>
              <a:spcAft>
                <a:spcPts val="0"/>
              </a:spcAft>
              <a:buSzPts val="1800"/>
              <a:buChar char="-"/>
            </a:pPr>
            <a:r>
              <a:rPr lang="en"/>
              <a:t>What we are doing: </a:t>
            </a:r>
            <a:endParaRPr/>
          </a:p>
          <a:p>
            <a:pPr indent="-317500" lvl="1" marL="914400" rtl="0" algn="l">
              <a:spcBef>
                <a:spcPts val="0"/>
              </a:spcBef>
              <a:spcAft>
                <a:spcPts val="0"/>
              </a:spcAft>
              <a:buSzPts val="1400"/>
              <a:buChar char="-"/>
            </a:pPr>
            <a:r>
              <a:rPr lang="en"/>
              <a:t>Sale of lot </a:t>
            </a:r>
            <a:endParaRPr/>
          </a:p>
          <a:p>
            <a:pPr indent="-317500" lvl="1" marL="914400" rtl="0" algn="l">
              <a:spcBef>
                <a:spcPts val="0"/>
              </a:spcBef>
              <a:spcAft>
                <a:spcPts val="0"/>
              </a:spcAft>
              <a:buSzPts val="1400"/>
              <a:buChar char="-"/>
            </a:pPr>
            <a:r>
              <a:rPr lang="en"/>
              <a:t>Grant writing </a:t>
            </a:r>
            <a:endParaRPr/>
          </a:p>
          <a:p>
            <a:pPr indent="-317500" lvl="1" marL="914400" rtl="0" algn="l">
              <a:spcBef>
                <a:spcPts val="0"/>
              </a:spcBef>
              <a:spcAft>
                <a:spcPts val="0"/>
              </a:spcAft>
              <a:buSzPts val="1400"/>
              <a:buChar char="-"/>
            </a:pPr>
            <a:r>
              <a:rPr lang="en"/>
              <a:t>Strategic fundraising </a:t>
            </a:r>
            <a:endParaRPr/>
          </a:p>
          <a:p>
            <a:pPr indent="-317500" lvl="1" marL="914400" rtl="0" algn="l">
              <a:spcBef>
                <a:spcPts val="0"/>
              </a:spcBef>
              <a:spcAft>
                <a:spcPts val="0"/>
              </a:spcAft>
              <a:buSzPts val="1400"/>
              <a:buChar char="-"/>
            </a:pPr>
            <a:r>
              <a:rPr lang="en"/>
              <a:t>Strategic recruitment</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Honoring Our History, Dreaming Our Future</a:t>
            </a:r>
            <a:endParaRPr/>
          </a:p>
        </p:txBody>
      </p:sp>
      <p:sp>
        <p:nvSpPr>
          <p:cNvPr id="163" name="Google Shape;163;p3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Clr>
                <a:schemeClr val="dk1"/>
              </a:buClr>
              <a:buSzPts val="1100"/>
              <a:buFont typeface="Arial"/>
              <a:buNone/>
            </a:pPr>
            <a:r>
              <a:rPr lang="en" sz="1300">
                <a:solidFill>
                  <a:srgbClr val="000000"/>
                </a:solidFill>
              </a:rPr>
              <a:t>Southside Family School began </a:t>
            </a:r>
            <a:r>
              <a:rPr b="1" lang="en" sz="1300">
                <a:solidFill>
                  <a:srgbClr val="000000"/>
                </a:solidFill>
              </a:rPr>
              <a:t>50 years ago </a:t>
            </a:r>
            <a:r>
              <a:rPr lang="en" sz="1300">
                <a:solidFill>
                  <a:srgbClr val="000000"/>
                </a:solidFill>
              </a:rPr>
              <a:t>as a dream born out of the civil rights movement.  It first began as a project backed by the University of Minnesota through the federal Model Cities grant funding - a program seeking to fund ideas of community members that were committed to antiracism and the elimination of poverty.  The founders - teachers and families - dreamed of an integrated school committed to truth telling - having young people understand the origins and devastating impacts of racism, while also learning from the freedom dreams and resistance of movement leaders so that they could become shapers of a different future.  Southside evolved over the years, becoming a multigenerational community in Minneapolis committed to connecting our history to our present and dreaming our future. </a:t>
            </a:r>
            <a:r>
              <a:rPr lang="en" sz="1300">
                <a:solidFill>
                  <a:srgbClr val="000000"/>
                </a:solidFill>
                <a:highlight>
                  <a:srgbClr val="FFFFFF"/>
                </a:highlight>
              </a:rPr>
              <a:t>As we enter the 50th year of our school, it feels as if we are once again at a fresh beginning relearning what justice looks like now and for future generations.  Not a relearning that forgets our rich history, but relies on the history as the foundation for a stronger future.</a:t>
            </a:r>
            <a:endParaRPr>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6"/>
          <p:cNvSpPr txBox="1"/>
          <p:nvPr>
            <p:ph type="title"/>
          </p:nvPr>
        </p:nvSpPr>
        <p:spPr>
          <a:xfrm>
            <a:off x="311700" y="762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Family Opportunities/Invitations</a:t>
            </a:r>
            <a:endParaRPr sz="2500"/>
          </a:p>
          <a:p>
            <a:pPr indent="0" lvl="0" marL="0" rtl="0" algn="l">
              <a:spcBef>
                <a:spcPts val="1200"/>
              </a:spcBef>
              <a:spcAft>
                <a:spcPts val="0"/>
              </a:spcAft>
              <a:buNone/>
            </a:pPr>
            <a:r>
              <a:t/>
            </a:r>
            <a:endParaRPr/>
          </a:p>
        </p:txBody>
      </p:sp>
      <p:sp>
        <p:nvSpPr>
          <p:cNvPr id="287" name="Google Shape;287;p56"/>
          <p:cNvSpPr txBox="1"/>
          <p:nvPr>
            <p:ph idx="1" type="body"/>
          </p:nvPr>
        </p:nvSpPr>
        <p:spPr>
          <a:xfrm>
            <a:off x="311700" y="56792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en" sz="1600"/>
              <a:t>Sign up to be part of parent engagement group</a:t>
            </a:r>
            <a:endParaRPr sz="1600"/>
          </a:p>
          <a:p>
            <a:pPr indent="-330200" lvl="0" marL="457200" rtl="0" algn="l">
              <a:lnSpc>
                <a:spcPct val="95000"/>
              </a:lnSpc>
              <a:spcBef>
                <a:spcPts val="0"/>
              </a:spcBef>
              <a:spcAft>
                <a:spcPts val="0"/>
              </a:spcAft>
              <a:buSzPts val="1600"/>
              <a:buChar char="-"/>
            </a:pPr>
            <a:r>
              <a:rPr lang="en" sz="1600"/>
              <a:t>Organizing listening sessions to get family perspectives </a:t>
            </a:r>
            <a:endParaRPr sz="1600"/>
          </a:p>
          <a:p>
            <a:pPr indent="-330200" lvl="0" marL="457200" rtl="0" algn="l">
              <a:lnSpc>
                <a:spcPct val="95000"/>
              </a:lnSpc>
              <a:spcBef>
                <a:spcPts val="0"/>
              </a:spcBef>
              <a:spcAft>
                <a:spcPts val="0"/>
              </a:spcAft>
              <a:buSzPts val="1600"/>
              <a:buChar char="-"/>
            </a:pPr>
            <a:r>
              <a:rPr lang="en" sz="1600"/>
              <a:t>Identify community needs and offer parent education opportunities</a:t>
            </a:r>
            <a:endParaRPr sz="1600"/>
          </a:p>
          <a:p>
            <a:pPr indent="-330200" lvl="0" marL="457200" rtl="0" algn="l">
              <a:lnSpc>
                <a:spcPct val="95000"/>
              </a:lnSpc>
              <a:spcBef>
                <a:spcPts val="0"/>
              </a:spcBef>
              <a:spcAft>
                <a:spcPts val="0"/>
              </a:spcAft>
              <a:buSzPts val="1600"/>
              <a:buChar char="-"/>
            </a:pPr>
            <a:r>
              <a:rPr lang="en" sz="1600"/>
              <a:t>Potential Advisory Group?</a:t>
            </a:r>
            <a:endParaRPr sz="1600"/>
          </a:p>
          <a:p>
            <a:pPr indent="0" lvl="0" marL="0" rtl="0" algn="l">
              <a:lnSpc>
                <a:spcPct val="95000"/>
              </a:lnSpc>
              <a:spcBef>
                <a:spcPts val="0"/>
              </a:spcBef>
              <a:spcAft>
                <a:spcPts val="0"/>
              </a:spcAft>
              <a:buSzPts val="852"/>
              <a:buNone/>
            </a:pPr>
            <a:r>
              <a:rPr lang="en" sz="1600"/>
              <a:t>Committee Work</a:t>
            </a:r>
            <a:endParaRPr sz="1600"/>
          </a:p>
          <a:p>
            <a:pPr indent="-330200" lvl="0" marL="457200" rtl="0" algn="l">
              <a:lnSpc>
                <a:spcPct val="95000"/>
              </a:lnSpc>
              <a:spcBef>
                <a:spcPts val="0"/>
              </a:spcBef>
              <a:spcAft>
                <a:spcPts val="0"/>
              </a:spcAft>
              <a:buSzPts val="1600"/>
              <a:buChar char="-"/>
            </a:pPr>
            <a:r>
              <a:rPr lang="en" sz="1600"/>
              <a:t>Board Committees</a:t>
            </a:r>
            <a:endParaRPr sz="1600"/>
          </a:p>
          <a:p>
            <a:pPr indent="-330200" lvl="0" marL="457200" rtl="0" algn="l">
              <a:lnSpc>
                <a:spcPct val="95000"/>
              </a:lnSpc>
              <a:spcBef>
                <a:spcPts val="0"/>
              </a:spcBef>
              <a:spcAft>
                <a:spcPts val="0"/>
              </a:spcAft>
              <a:buSzPts val="1600"/>
              <a:buChar char="-"/>
            </a:pPr>
            <a:r>
              <a:rPr lang="en" sz="1600"/>
              <a:t>Wellness Committee</a:t>
            </a:r>
            <a:endParaRPr sz="1600"/>
          </a:p>
          <a:p>
            <a:pPr indent="0" lvl="0" marL="0" rtl="0" algn="l">
              <a:lnSpc>
                <a:spcPct val="95000"/>
              </a:lnSpc>
              <a:spcBef>
                <a:spcPts val="0"/>
              </a:spcBef>
              <a:spcAft>
                <a:spcPts val="0"/>
              </a:spcAft>
              <a:buSzPts val="852"/>
              <a:buNone/>
            </a:pPr>
            <a:r>
              <a:rPr lang="en" sz="1600"/>
              <a:t>Volunteering </a:t>
            </a:r>
            <a:endParaRPr sz="1600"/>
          </a:p>
          <a:p>
            <a:pPr indent="-330200" lvl="0" marL="457200" rtl="0" algn="l">
              <a:lnSpc>
                <a:spcPct val="95000"/>
              </a:lnSpc>
              <a:spcBef>
                <a:spcPts val="0"/>
              </a:spcBef>
              <a:spcAft>
                <a:spcPts val="0"/>
              </a:spcAft>
              <a:buSzPts val="1600"/>
              <a:buChar char="-"/>
            </a:pPr>
            <a:r>
              <a:rPr lang="en" sz="1600"/>
              <a:t>Share your strengths with clubs!</a:t>
            </a:r>
            <a:endParaRPr sz="1600"/>
          </a:p>
          <a:p>
            <a:pPr indent="-330200" lvl="0" marL="457200" rtl="0" algn="l">
              <a:lnSpc>
                <a:spcPct val="95000"/>
              </a:lnSpc>
              <a:spcBef>
                <a:spcPts val="0"/>
              </a:spcBef>
              <a:spcAft>
                <a:spcPts val="0"/>
              </a:spcAft>
              <a:buSzPts val="1600"/>
              <a:buChar char="-"/>
            </a:pPr>
            <a:r>
              <a:rPr lang="en" sz="1600"/>
              <a:t>Organizing Community Partnerships</a:t>
            </a:r>
            <a:endParaRPr sz="1600"/>
          </a:p>
          <a:p>
            <a:pPr indent="-330200" lvl="0" marL="457200" rtl="0" algn="l">
              <a:lnSpc>
                <a:spcPct val="95000"/>
              </a:lnSpc>
              <a:spcBef>
                <a:spcPts val="0"/>
              </a:spcBef>
              <a:spcAft>
                <a:spcPts val="0"/>
              </a:spcAft>
              <a:buSzPts val="1600"/>
              <a:buChar char="-"/>
            </a:pPr>
            <a:r>
              <a:rPr lang="en" sz="1600"/>
              <a:t>Go on field trips</a:t>
            </a:r>
            <a:endParaRPr sz="1600"/>
          </a:p>
          <a:p>
            <a:pPr indent="-330200" lvl="0" marL="457200" rtl="0" algn="l">
              <a:lnSpc>
                <a:spcPct val="95000"/>
              </a:lnSpc>
              <a:spcBef>
                <a:spcPts val="0"/>
              </a:spcBef>
              <a:spcAft>
                <a:spcPts val="0"/>
              </a:spcAft>
              <a:buSzPts val="1600"/>
              <a:buChar char="-"/>
            </a:pPr>
            <a:r>
              <a:rPr lang="en" sz="1600"/>
              <a:t>Guest speakers for assemblies - you or someone you know?</a:t>
            </a:r>
            <a:endParaRPr sz="1600"/>
          </a:p>
          <a:p>
            <a:pPr indent="0" lvl="0" marL="0" rtl="0" algn="l">
              <a:lnSpc>
                <a:spcPct val="95000"/>
              </a:lnSpc>
              <a:spcBef>
                <a:spcPts val="0"/>
              </a:spcBef>
              <a:spcAft>
                <a:spcPts val="0"/>
              </a:spcAft>
              <a:buSzPts val="852"/>
              <a:buNone/>
            </a:pPr>
            <a:r>
              <a:rPr lang="en" sz="1600"/>
              <a:t>Donate</a:t>
            </a:r>
            <a:endParaRPr sz="1600"/>
          </a:p>
          <a:p>
            <a:pPr indent="-330200" lvl="0" marL="457200" rtl="0" algn="l">
              <a:lnSpc>
                <a:spcPct val="95000"/>
              </a:lnSpc>
              <a:spcBef>
                <a:spcPts val="0"/>
              </a:spcBef>
              <a:spcAft>
                <a:spcPts val="0"/>
              </a:spcAft>
              <a:buSzPts val="1600"/>
              <a:buChar char="-"/>
            </a:pPr>
            <a:r>
              <a:rPr lang="en" sz="1600"/>
              <a:t>Field Trip Funds</a:t>
            </a:r>
            <a:endParaRPr sz="1600"/>
          </a:p>
          <a:p>
            <a:pPr indent="-330200" lvl="0" marL="457200" rtl="0" algn="l">
              <a:lnSpc>
                <a:spcPct val="95000"/>
              </a:lnSpc>
              <a:spcBef>
                <a:spcPts val="0"/>
              </a:spcBef>
              <a:spcAft>
                <a:spcPts val="0"/>
              </a:spcAft>
              <a:buSzPts val="1600"/>
              <a:buChar char="-"/>
            </a:pPr>
            <a:r>
              <a:rPr lang="en" sz="1600"/>
              <a:t>General Funds (snacks, materials for clubs/classes)</a:t>
            </a:r>
            <a:endParaRPr sz="1600"/>
          </a:p>
          <a:p>
            <a:pPr indent="0" lvl="0" marL="0" rtl="0" algn="l">
              <a:lnSpc>
                <a:spcPct val="95000"/>
              </a:lnSpc>
              <a:spcBef>
                <a:spcPts val="0"/>
              </a:spcBef>
              <a:spcAft>
                <a:spcPts val="0"/>
              </a:spcAft>
              <a:buSzPts val="852"/>
              <a:buNone/>
            </a:pPr>
            <a:r>
              <a:rPr lang="en" sz="1600"/>
              <a:t>Fundraising </a:t>
            </a:r>
            <a:endParaRPr sz="1600"/>
          </a:p>
          <a:p>
            <a:pPr indent="-330200" lvl="0" marL="457200" rtl="0" algn="l">
              <a:lnSpc>
                <a:spcPct val="95000"/>
              </a:lnSpc>
              <a:spcBef>
                <a:spcPts val="0"/>
              </a:spcBef>
              <a:spcAft>
                <a:spcPts val="0"/>
              </a:spcAft>
              <a:buSzPts val="1600"/>
              <a:buChar char="-"/>
            </a:pPr>
            <a:r>
              <a:rPr lang="en" sz="1600"/>
              <a:t>Give to the Max </a:t>
            </a:r>
            <a:endParaRPr sz="1600"/>
          </a:p>
          <a:p>
            <a:pPr indent="-330200" lvl="0" marL="457200" rtl="0" algn="l">
              <a:lnSpc>
                <a:spcPct val="95000"/>
              </a:lnSpc>
              <a:spcBef>
                <a:spcPts val="0"/>
              </a:spcBef>
              <a:spcAft>
                <a:spcPts val="0"/>
              </a:spcAft>
              <a:buSzPts val="1600"/>
              <a:buChar char="-"/>
            </a:pPr>
            <a:r>
              <a:rPr lang="en" sz="1600"/>
              <a:t>M</a:t>
            </a:r>
            <a:r>
              <a:rPr lang="en" sz="1600"/>
              <a:t>onthly contributions</a:t>
            </a:r>
            <a:endParaRPr sz="1600"/>
          </a:p>
          <a:p>
            <a:pPr indent="0" lvl="0" marL="0" rtl="0" algn="l">
              <a:lnSpc>
                <a:spcPct val="95000"/>
              </a:lnSpc>
              <a:spcBef>
                <a:spcPts val="0"/>
              </a:spcBef>
              <a:spcAft>
                <a:spcPts val="1200"/>
              </a:spcAft>
              <a:buSzPts val="852"/>
              <a:buNone/>
            </a:pPr>
            <a:r>
              <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Discussion</a:t>
            </a:r>
            <a:endParaRPr/>
          </a:p>
        </p:txBody>
      </p:sp>
      <p:sp>
        <p:nvSpPr>
          <p:cNvPr id="293" name="Google Shape;293;p5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What kind of opportunities (education, social, community engagement, political activism, etc.) do you want to see for families at Southside?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Travel Study</a:t>
            </a:r>
            <a:endParaRPr sz="2500"/>
          </a:p>
          <a:p>
            <a:pPr indent="0" lvl="0" marL="0" rtl="0" algn="l">
              <a:spcBef>
                <a:spcPts val="1200"/>
              </a:spcBef>
              <a:spcAft>
                <a:spcPts val="0"/>
              </a:spcAft>
              <a:buNone/>
            </a:pPr>
            <a:r>
              <a:t/>
            </a:r>
            <a:endParaRPr/>
          </a:p>
        </p:txBody>
      </p:sp>
      <p:sp>
        <p:nvSpPr>
          <p:cNvPr id="299" name="Google Shape;299;p5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Reviving our history</a:t>
            </a:r>
            <a:endParaRPr/>
          </a:p>
          <a:p>
            <a:pPr indent="-342900" lvl="0" marL="457200" rtl="0" algn="l">
              <a:spcBef>
                <a:spcPts val="0"/>
              </a:spcBef>
              <a:spcAft>
                <a:spcPts val="0"/>
              </a:spcAft>
              <a:buSzPts val="1800"/>
              <a:buChar char="-"/>
            </a:pPr>
            <a:r>
              <a:rPr lang="en"/>
              <a:t>Place based experiences as part of a social justice education: Local, Regional and National</a:t>
            </a:r>
            <a:endParaRPr/>
          </a:p>
          <a:p>
            <a:pPr indent="-342900" lvl="0" marL="457200" rtl="0" algn="l">
              <a:spcBef>
                <a:spcPts val="0"/>
              </a:spcBef>
              <a:spcAft>
                <a:spcPts val="0"/>
              </a:spcAft>
              <a:buSzPts val="1800"/>
              <a:buChar char="-"/>
            </a:pPr>
            <a:r>
              <a:rPr lang="en"/>
              <a:t>Fundraising to support sustaining this opportunity</a:t>
            </a:r>
            <a:endParaRPr/>
          </a:p>
          <a:p>
            <a:pPr indent="-342900" lvl="0" marL="457200" rtl="0" algn="l">
              <a:spcBef>
                <a:spcPts val="0"/>
              </a:spcBef>
              <a:spcAft>
                <a:spcPts val="0"/>
              </a:spcAft>
              <a:buSzPts val="1800"/>
              <a:buChar char="-"/>
            </a:pPr>
            <a:r>
              <a:rPr lang="en"/>
              <a:t>Working toward Detroit, Spring 2024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9"/>
          <p:cNvSpPr txBox="1"/>
          <p:nvPr>
            <p:ph type="title"/>
          </p:nvPr>
        </p:nvSpPr>
        <p:spPr>
          <a:xfrm>
            <a:off x="311700" y="124350"/>
            <a:ext cx="8520600" cy="707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500"/>
              <a:t>Fundraising</a:t>
            </a:r>
            <a:endParaRPr sz="2500"/>
          </a:p>
        </p:txBody>
      </p:sp>
      <p:sp>
        <p:nvSpPr>
          <p:cNvPr id="305" name="Google Shape;305;p59"/>
          <p:cNvSpPr txBox="1"/>
          <p:nvPr>
            <p:ph idx="1" type="body"/>
          </p:nvPr>
        </p:nvSpPr>
        <p:spPr>
          <a:xfrm>
            <a:off x="311700" y="678625"/>
            <a:ext cx="8520600" cy="3302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600" u="sng">
                <a:solidFill>
                  <a:srgbClr val="222222"/>
                </a:solidFill>
                <a:highlight>
                  <a:srgbClr val="FFFFFF"/>
                </a:highlight>
              </a:rPr>
              <a:t>Join the Fundraising Committee!</a:t>
            </a:r>
            <a:endParaRPr b="1" sz="1600" u="sng">
              <a:solidFill>
                <a:srgbClr val="222222"/>
              </a:solidFill>
              <a:highlight>
                <a:srgbClr val="FFFFFF"/>
              </a:highlight>
            </a:endParaRPr>
          </a:p>
          <a:p>
            <a:pPr indent="0" lvl="0" marL="228600" rtl="0" algn="l">
              <a:lnSpc>
                <a:spcPct val="95000"/>
              </a:lnSpc>
              <a:spcBef>
                <a:spcPts val="0"/>
              </a:spcBef>
              <a:spcAft>
                <a:spcPts val="0"/>
              </a:spcAft>
              <a:buNone/>
            </a:pPr>
            <a:r>
              <a:rPr lang="en" sz="1600">
                <a:solidFill>
                  <a:srgbClr val="222222"/>
                </a:solidFill>
                <a:highlight>
                  <a:srgbClr val="FFFFFF"/>
                </a:highlight>
              </a:rPr>
              <a:t>It will be fun and a great way to support the school and engage with other parents to build community. Fundraising experience is great but not required! We have an ambitious but critical goal to raise funds for the school this year and we need parent support.</a:t>
            </a:r>
            <a:endParaRPr sz="1600">
              <a:solidFill>
                <a:srgbClr val="222222"/>
              </a:solidFill>
              <a:highlight>
                <a:srgbClr val="FFFFFF"/>
              </a:highlight>
            </a:endParaRPr>
          </a:p>
          <a:p>
            <a:pPr indent="-228600" lvl="0" marL="457200" rtl="0" algn="l">
              <a:lnSpc>
                <a:spcPct val="95000"/>
              </a:lnSpc>
              <a:spcBef>
                <a:spcPts val="0"/>
              </a:spcBef>
              <a:spcAft>
                <a:spcPts val="0"/>
              </a:spcAft>
              <a:buNone/>
            </a:pPr>
            <a:r>
              <a:t/>
            </a:r>
            <a:endParaRPr b="1" sz="1600" u="sng">
              <a:solidFill>
                <a:srgbClr val="222222"/>
              </a:solidFill>
              <a:highlight>
                <a:srgbClr val="FFFFFF"/>
              </a:highlight>
            </a:endParaRPr>
          </a:p>
          <a:p>
            <a:pPr indent="0" lvl="0" marL="0" rtl="0" algn="l">
              <a:lnSpc>
                <a:spcPct val="95000"/>
              </a:lnSpc>
              <a:spcBef>
                <a:spcPts val="0"/>
              </a:spcBef>
              <a:spcAft>
                <a:spcPts val="0"/>
              </a:spcAft>
              <a:buNone/>
            </a:pPr>
            <a:r>
              <a:rPr b="1" lang="en" sz="1600" u="sng">
                <a:solidFill>
                  <a:srgbClr val="222222"/>
                </a:solidFill>
                <a:highlight>
                  <a:srgbClr val="FFFFFF"/>
                </a:highlight>
              </a:rPr>
              <a:t>Give to the Max Day:</a:t>
            </a:r>
            <a:r>
              <a:rPr lang="en" sz="1600" u="sng">
                <a:solidFill>
                  <a:srgbClr val="222222"/>
                </a:solidFill>
                <a:highlight>
                  <a:srgbClr val="FFFFFF"/>
                </a:highlight>
              </a:rPr>
              <a:t> </a:t>
            </a:r>
            <a:endParaRPr sz="1600">
              <a:solidFill>
                <a:srgbClr val="222222"/>
              </a:solidFill>
              <a:highlight>
                <a:srgbClr val="FFFFFF"/>
              </a:highlight>
            </a:endParaRPr>
          </a:p>
          <a:p>
            <a:pPr indent="-228600" lvl="0" marL="457200" rtl="0" algn="l">
              <a:lnSpc>
                <a:spcPct val="95000"/>
              </a:lnSpc>
              <a:spcBef>
                <a:spcPts val="0"/>
              </a:spcBef>
              <a:spcAft>
                <a:spcPts val="0"/>
              </a:spcAft>
              <a:buNone/>
            </a:pPr>
            <a:r>
              <a:t/>
            </a:r>
            <a:endParaRPr sz="1600">
              <a:solidFill>
                <a:srgbClr val="222222"/>
              </a:solidFill>
              <a:highlight>
                <a:srgbClr val="FFFFFF"/>
              </a:highlight>
            </a:endParaRPr>
          </a:p>
          <a:p>
            <a:pPr indent="-330200" lvl="0" marL="457200" rtl="0" algn="l">
              <a:lnSpc>
                <a:spcPct val="95000"/>
              </a:lnSpc>
              <a:spcBef>
                <a:spcPts val="0"/>
              </a:spcBef>
              <a:spcAft>
                <a:spcPts val="0"/>
              </a:spcAft>
              <a:buClr>
                <a:srgbClr val="222222"/>
              </a:buClr>
              <a:buSzPts val="1600"/>
              <a:buAutoNum type="arabicPeriod"/>
            </a:pPr>
            <a:r>
              <a:rPr lang="en" sz="1600">
                <a:solidFill>
                  <a:srgbClr val="222222"/>
                </a:solidFill>
                <a:highlight>
                  <a:srgbClr val="FFFFFF"/>
                </a:highlight>
              </a:rPr>
              <a:t>Create your own fundraiser page (we will supply a template) and share with family/friends/community to raise money for SFCS</a:t>
            </a:r>
            <a:endParaRPr sz="1600">
              <a:solidFill>
                <a:srgbClr val="222222"/>
              </a:solidFill>
              <a:highlight>
                <a:srgbClr val="FFFFFF"/>
              </a:highlight>
            </a:endParaRPr>
          </a:p>
          <a:p>
            <a:pPr indent="-330200" lvl="0" marL="457200" rtl="0" algn="l">
              <a:lnSpc>
                <a:spcPct val="95000"/>
              </a:lnSpc>
              <a:spcBef>
                <a:spcPts val="0"/>
              </a:spcBef>
              <a:spcAft>
                <a:spcPts val="0"/>
              </a:spcAft>
              <a:buClr>
                <a:srgbClr val="222222"/>
              </a:buClr>
              <a:buSzPts val="1600"/>
              <a:buAutoNum type="arabicPeriod"/>
            </a:pPr>
            <a:r>
              <a:rPr lang="en" sz="1600">
                <a:solidFill>
                  <a:srgbClr val="222222"/>
                </a:solidFill>
                <a:highlight>
                  <a:srgbClr val="FFFFFF"/>
                </a:highlight>
              </a:rPr>
              <a:t>Share SFCS' campaign on social media/email </a:t>
            </a:r>
            <a:endParaRPr sz="1600">
              <a:solidFill>
                <a:srgbClr val="222222"/>
              </a:solidFill>
              <a:highlight>
                <a:srgbClr val="FFFFFF"/>
              </a:highlight>
            </a:endParaRPr>
          </a:p>
          <a:p>
            <a:pPr indent="-330200" lvl="0" marL="457200" rtl="0" algn="l">
              <a:lnSpc>
                <a:spcPct val="95000"/>
              </a:lnSpc>
              <a:spcBef>
                <a:spcPts val="0"/>
              </a:spcBef>
              <a:spcAft>
                <a:spcPts val="0"/>
              </a:spcAft>
              <a:buClr>
                <a:srgbClr val="222222"/>
              </a:buClr>
              <a:buSzPts val="1600"/>
              <a:buAutoNum type="arabicPeriod"/>
            </a:pPr>
            <a:r>
              <a:rPr lang="en" sz="1600">
                <a:solidFill>
                  <a:srgbClr val="222222"/>
                </a:solidFill>
                <a:highlight>
                  <a:srgbClr val="FFFFFF"/>
                </a:highlight>
              </a:rPr>
              <a:t>If you own a business, would you consider donating a % of sales that day OR asking customers to round up to donate to Southside?</a:t>
            </a:r>
            <a:endParaRPr sz="1600">
              <a:solidFill>
                <a:srgbClr val="222222"/>
              </a:solidFill>
              <a:highlight>
                <a:srgbClr val="FFFFFF"/>
              </a:highlight>
            </a:endParaRPr>
          </a:p>
          <a:p>
            <a:pPr indent="0" lvl="0" marL="0" rtl="0" algn="l">
              <a:lnSpc>
                <a:spcPct val="95000"/>
              </a:lnSpc>
              <a:spcBef>
                <a:spcPts val="0"/>
              </a:spcBef>
              <a:spcAft>
                <a:spcPts val="0"/>
              </a:spcAft>
              <a:buNone/>
            </a:pPr>
            <a:r>
              <a:t/>
            </a:r>
            <a:endParaRPr sz="1600">
              <a:solidFill>
                <a:srgbClr val="222222"/>
              </a:solidFill>
              <a:highlight>
                <a:srgbClr val="FFFFFF"/>
              </a:highlight>
            </a:endParaRPr>
          </a:p>
          <a:p>
            <a:pPr indent="0" lvl="0" marL="0" rtl="0" algn="l">
              <a:lnSpc>
                <a:spcPct val="95000"/>
              </a:lnSpc>
              <a:spcBef>
                <a:spcPts val="0"/>
              </a:spcBef>
              <a:spcAft>
                <a:spcPts val="0"/>
              </a:spcAft>
              <a:buNone/>
            </a:pPr>
            <a:r>
              <a:rPr b="1" lang="en" sz="1600" u="sng">
                <a:solidFill>
                  <a:srgbClr val="222222"/>
                </a:solidFill>
                <a:highlight>
                  <a:srgbClr val="FFFFFF"/>
                </a:highlight>
              </a:rPr>
              <a:t>Monthly Contributions:</a:t>
            </a:r>
            <a:endParaRPr b="1" sz="1600" u="sng">
              <a:solidFill>
                <a:srgbClr val="222222"/>
              </a:solidFill>
              <a:highlight>
                <a:srgbClr val="FFFFFF"/>
              </a:highlight>
            </a:endParaRPr>
          </a:p>
          <a:p>
            <a:pPr indent="0" lvl="0" marL="0" rtl="0" algn="l">
              <a:lnSpc>
                <a:spcPct val="95000"/>
              </a:lnSpc>
              <a:spcBef>
                <a:spcPts val="0"/>
              </a:spcBef>
              <a:spcAft>
                <a:spcPts val="0"/>
              </a:spcAft>
              <a:buNone/>
            </a:pPr>
            <a:r>
              <a:rPr lang="en" sz="1600">
                <a:solidFill>
                  <a:srgbClr val="222222"/>
                </a:solidFill>
                <a:highlight>
                  <a:srgbClr val="FFFFFF"/>
                </a:highlight>
              </a:rPr>
              <a:t>     Sign up on Southside GTTM Day’s page to make a sustaining contribution!</a:t>
            </a:r>
            <a:endParaRPr sz="1600">
              <a:solidFill>
                <a:srgbClr val="222222"/>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Fundraising</a:t>
            </a:r>
            <a:endParaRPr/>
          </a:p>
        </p:txBody>
      </p:sp>
      <p:sp>
        <p:nvSpPr>
          <p:cNvPr id="311" name="Google Shape;311;p60"/>
          <p:cNvSpPr txBox="1"/>
          <p:nvPr>
            <p:ph idx="1" type="body"/>
          </p:nvPr>
        </p:nvSpPr>
        <p:spPr>
          <a:xfrm>
            <a:off x="311700" y="1266325"/>
            <a:ext cx="3734700" cy="33027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b="1" lang="en" sz="1600" u="sng">
                <a:solidFill>
                  <a:srgbClr val="222222"/>
                </a:solidFill>
                <a:highlight>
                  <a:srgbClr val="FFFFFF"/>
                </a:highlight>
              </a:rPr>
              <a:t>Monthly Contributions:</a:t>
            </a:r>
            <a:endParaRPr b="1" sz="1600" u="sng">
              <a:solidFill>
                <a:srgbClr val="222222"/>
              </a:solidFill>
              <a:highlight>
                <a:srgbClr val="FFFFFF"/>
              </a:highlight>
            </a:endParaRPr>
          </a:p>
          <a:p>
            <a:pPr indent="-330200" lvl="0" marL="457200" rtl="0" algn="l">
              <a:lnSpc>
                <a:spcPct val="95000"/>
              </a:lnSpc>
              <a:spcBef>
                <a:spcPts val="0"/>
              </a:spcBef>
              <a:spcAft>
                <a:spcPts val="0"/>
              </a:spcAft>
              <a:buClr>
                <a:srgbClr val="222222"/>
              </a:buClr>
              <a:buSzPts val="1600"/>
              <a:buChar char="-"/>
            </a:pPr>
            <a:r>
              <a:rPr lang="en" sz="1600">
                <a:solidFill>
                  <a:srgbClr val="222222"/>
                </a:solidFill>
                <a:highlight>
                  <a:srgbClr val="FFFFFF"/>
                </a:highlight>
              </a:rPr>
              <a:t>Sign up on Southside GTTM Day’s page to make a sustaining contribution!</a:t>
            </a:r>
            <a:endParaRPr sz="1600">
              <a:solidFill>
                <a:srgbClr val="222222"/>
              </a:solidFill>
              <a:highlight>
                <a:srgbClr val="FFFFFF"/>
              </a:highlight>
            </a:endParaRPr>
          </a:p>
          <a:p>
            <a:pPr indent="-330200" lvl="0" marL="457200" rtl="0" algn="l">
              <a:lnSpc>
                <a:spcPct val="95000"/>
              </a:lnSpc>
              <a:spcBef>
                <a:spcPts val="0"/>
              </a:spcBef>
              <a:spcAft>
                <a:spcPts val="0"/>
              </a:spcAft>
              <a:buClr>
                <a:srgbClr val="222222"/>
              </a:buClr>
              <a:buSzPts val="1600"/>
              <a:buChar char="-"/>
            </a:pPr>
            <a:r>
              <a:rPr lang="en" sz="1600">
                <a:solidFill>
                  <a:srgbClr val="222222"/>
                </a:solidFill>
                <a:highlight>
                  <a:srgbClr val="FFFFFF"/>
                </a:highlight>
              </a:rPr>
              <a:t>Click on the QR Code to go directly to our Fundraising page</a:t>
            </a:r>
            <a:endParaRPr sz="1600">
              <a:solidFill>
                <a:srgbClr val="222222"/>
              </a:solidFill>
              <a:highlight>
                <a:srgbClr val="FFFFFF"/>
              </a:highlight>
            </a:endParaRPr>
          </a:p>
          <a:p>
            <a:pPr indent="-330200" lvl="0" marL="457200" rtl="0" algn="l">
              <a:lnSpc>
                <a:spcPct val="95000"/>
              </a:lnSpc>
              <a:spcBef>
                <a:spcPts val="0"/>
              </a:spcBef>
              <a:spcAft>
                <a:spcPts val="0"/>
              </a:spcAft>
              <a:buClr>
                <a:srgbClr val="222222"/>
              </a:buClr>
              <a:buSzPts val="1600"/>
              <a:buChar char="-"/>
            </a:pPr>
            <a:r>
              <a:rPr lang="en" sz="1600">
                <a:solidFill>
                  <a:srgbClr val="222222"/>
                </a:solidFill>
                <a:highlight>
                  <a:srgbClr val="FFFFFF"/>
                </a:highlight>
              </a:rPr>
              <a:t>Share the QR code with family, friends, and community!</a:t>
            </a:r>
            <a:endParaRPr sz="1600">
              <a:solidFill>
                <a:srgbClr val="222222"/>
              </a:solidFill>
              <a:highlight>
                <a:srgbClr val="FFFFFF"/>
              </a:highlight>
            </a:endParaRPr>
          </a:p>
          <a:p>
            <a:pPr indent="0" lvl="0" marL="0" rtl="0" algn="l">
              <a:spcBef>
                <a:spcPts val="0"/>
              </a:spcBef>
              <a:spcAft>
                <a:spcPts val="1200"/>
              </a:spcAft>
              <a:buNone/>
            </a:pPr>
            <a:r>
              <a:t/>
            </a:r>
            <a:endParaRPr/>
          </a:p>
        </p:txBody>
      </p:sp>
      <p:pic>
        <p:nvPicPr>
          <p:cNvPr id="312" name="Google Shape;312;p60"/>
          <p:cNvPicPr preferRelativeResize="0"/>
          <p:nvPr/>
        </p:nvPicPr>
        <p:blipFill>
          <a:blip r:embed="rId3">
            <a:alphaModFix/>
          </a:blip>
          <a:stretch>
            <a:fillRect/>
          </a:stretch>
        </p:blipFill>
        <p:spPr>
          <a:xfrm>
            <a:off x="4919075" y="728613"/>
            <a:ext cx="3686274" cy="36862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6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Authorizer Transfer</a:t>
            </a:r>
            <a:endParaRPr/>
          </a:p>
        </p:txBody>
      </p:sp>
      <p:sp>
        <p:nvSpPr>
          <p:cNvPr id="318" name="Google Shape;318;p6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VOA to Pillsbury United Communities</a:t>
            </a:r>
            <a:endParaRPr/>
          </a:p>
          <a:p>
            <a:pPr indent="-342900" lvl="0" marL="457200" rtl="0" algn="l">
              <a:spcBef>
                <a:spcPts val="0"/>
              </a:spcBef>
              <a:spcAft>
                <a:spcPts val="0"/>
              </a:spcAft>
              <a:buSzPts val="1800"/>
              <a:buChar char="-"/>
            </a:pPr>
            <a:r>
              <a:rPr lang="en"/>
              <a:t>Alignment with justice-oriented mission</a:t>
            </a:r>
            <a:endParaRPr/>
          </a:p>
          <a:p>
            <a:pPr indent="-342900" lvl="0" marL="457200" rtl="0" algn="l">
              <a:spcBef>
                <a:spcPts val="0"/>
              </a:spcBef>
              <a:spcAft>
                <a:spcPts val="0"/>
              </a:spcAft>
              <a:buSzPts val="1800"/>
              <a:buChar char="-"/>
            </a:pPr>
            <a:r>
              <a:rPr lang="en"/>
              <a:t>Antiracist authorizing processes</a:t>
            </a:r>
            <a:endParaRPr/>
          </a:p>
          <a:p>
            <a:pPr indent="-342900" lvl="0" marL="457200" rtl="0" algn="l">
              <a:spcBef>
                <a:spcPts val="0"/>
              </a:spcBef>
              <a:spcAft>
                <a:spcPts val="0"/>
              </a:spcAft>
              <a:buSzPts val="1800"/>
              <a:buChar char="-"/>
            </a:pPr>
            <a:r>
              <a:rPr lang="en"/>
              <a:t>Opportunities for our students and community partnerships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6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Announcements?</a:t>
            </a:r>
            <a:endParaRPr/>
          </a:p>
        </p:txBody>
      </p:sp>
      <p:sp>
        <p:nvSpPr>
          <p:cNvPr id="324" name="Google Shape;324;p6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Board Elections</a:t>
            </a:r>
            <a:endParaRPr/>
          </a:p>
        </p:txBody>
      </p:sp>
      <p:sp>
        <p:nvSpPr>
          <p:cNvPr id="330" name="Google Shape;330;p63"/>
          <p:cNvSpPr txBox="1"/>
          <p:nvPr>
            <p:ph idx="1" type="body"/>
          </p:nvPr>
        </p:nvSpPr>
        <p:spPr>
          <a:xfrm>
            <a:off x="311700" y="1266325"/>
            <a:ext cx="48213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Use your cell phone to scan the QR code on the right</a:t>
            </a:r>
            <a:endParaRPr/>
          </a:p>
          <a:p>
            <a:pPr indent="-342900" lvl="0" marL="457200" rtl="0" algn="l">
              <a:spcBef>
                <a:spcPts val="0"/>
              </a:spcBef>
              <a:spcAft>
                <a:spcPts val="0"/>
              </a:spcAft>
              <a:buSzPts val="1800"/>
              <a:buChar char="-"/>
            </a:pPr>
            <a:r>
              <a:rPr lang="en"/>
              <a:t>Caregivers/Parents of enrolled students and Staff are eligible to vote for all seats</a:t>
            </a:r>
            <a:endParaRPr/>
          </a:p>
          <a:p>
            <a:pPr indent="-342900" lvl="0" marL="457200" rtl="0" algn="l">
              <a:spcBef>
                <a:spcPts val="0"/>
              </a:spcBef>
              <a:spcAft>
                <a:spcPts val="0"/>
              </a:spcAft>
              <a:buSzPts val="1800"/>
              <a:buChar char="-"/>
            </a:pPr>
            <a:r>
              <a:rPr lang="en"/>
              <a:t>Follow the instructions on the google form to submit your votes for School Board</a:t>
            </a:r>
            <a:endParaRPr/>
          </a:p>
          <a:p>
            <a:pPr indent="0" lvl="0" marL="0" rtl="0" algn="l">
              <a:spcBef>
                <a:spcPts val="1200"/>
              </a:spcBef>
              <a:spcAft>
                <a:spcPts val="1200"/>
              </a:spcAft>
              <a:buNone/>
            </a:pPr>
            <a:r>
              <a:t/>
            </a:r>
            <a:endParaRPr/>
          </a:p>
        </p:txBody>
      </p:sp>
      <p:pic>
        <p:nvPicPr>
          <p:cNvPr id="331" name="Google Shape;331;p63"/>
          <p:cNvPicPr preferRelativeResize="0"/>
          <p:nvPr/>
        </p:nvPicPr>
        <p:blipFill>
          <a:blip r:embed="rId3">
            <a:alphaModFix/>
          </a:blip>
          <a:stretch>
            <a:fillRect/>
          </a:stretch>
        </p:blipFill>
        <p:spPr>
          <a:xfrm>
            <a:off x="5417925" y="992875"/>
            <a:ext cx="3157750" cy="3157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Honoring Our History</a:t>
            </a:r>
            <a:endParaRPr/>
          </a:p>
        </p:txBody>
      </p:sp>
      <p:sp>
        <p:nvSpPr>
          <p:cNvPr id="169" name="Google Shape;169;p3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Social Justice</a:t>
            </a:r>
            <a:endParaRPr/>
          </a:p>
          <a:p>
            <a:pPr indent="0" lvl="0" marL="0" rtl="0" algn="l">
              <a:spcBef>
                <a:spcPts val="1200"/>
              </a:spcBef>
              <a:spcAft>
                <a:spcPts val="0"/>
              </a:spcAft>
              <a:buNone/>
            </a:pPr>
            <a:r>
              <a:rPr lang="en"/>
              <a:t>Community Partnerships</a:t>
            </a:r>
            <a:endParaRPr/>
          </a:p>
          <a:p>
            <a:pPr indent="0" lvl="0" marL="0" rtl="0" algn="l">
              <a:spcBef>
                <a:spcPts val="1200"/>
              </a:spcBef>
              <a:spcAft>
                <a:spcPts val="0"/>
              </a:spcAft>
              <a:buNone/>
            </a:pPr>
            <a:r>
              <a:rPr lang="en"/>
              <a:t>Family School</a:t>
            </a:r>
            <a:endParaRPr/>
          </a:p>
          <a:p>
            <a:pPr indent="0" lvl="0" marL="0" rtl="0" algn="l">
              <a:spcBef>
                <a:spcPts val="1200"/>
              </a:spcBef>
              <a:spcAft>
                <a:spcPts val="0"/>
              </a:spcAft>
              <a:buClr>
                <a:schemeClr val="dk1"/>
              </a:buClr>
              <a:buSzPts val="1100"/>
              <a:buFont typeface="Arial"/>
              <a:buNone/>
            </a:pPr>
            <a:r>
              <a:rPr lang="en"/>
              <a:t>Travel Study - Archival Research </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4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Dreaming Our Future</a:t>
            </a:r>
            <a:endParaRPr/>
          </a:p>
        </p:txBody>
      </p:sp>
      <p:sp>
        <p:nvSpPr>
          <p:cNvPr id="175" name="Google Shape;175;p4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need you!</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Multiple invitations tonight: Thinking about your gifts, passions, and hopes for our school, where can you contribute to our growth and thrivance?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Tonight’s Time Includes:</a:t>
            </a:r>
            <a:endParaRPr/>
          </a:p>
        </p:txBody>
      </p:sp>
      <p:sp>
        <p:nvSpPr>
          <p:cNvPr id="181" name="Google Shape;181;p4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Social Justice: Current Curriculum and This Year’s Goals</a:t>
            </a:r>
            <a:endParaRPr/>
          </a:p>
          <a:p>
            <a:pPr indent="-334327" lvl="0" marL="457200" rtl="0" algn="l">
              <a:spcBef>
                <a:spcPts val="0"/>
              </a:spcBef>
              <a:spcAft>
                <a:spcPts val="0"/>
              </a:spcAft>
              <a:buSzPct val="100000"/>
              <a:buChar char="-"/>
            </a:pPr>
            <a:r>
              <a:rPr lang="en"/>
              <a:t>Using Data to Support Student Growth: Title and Intervention Programming</a:t>
            </a:r>
            <a:endParaRPr/>
          </a:p>
          <a:p>
            <a:pPr indent="-334327" lvl="0" marL="457200" rtl="0" algn="l">
              <a:spcBef>
                <a:spcPts val="0"/>
              </a:spcBef>
              <a:spcAft>
                <a:spcPts val="0"/>
              </a:spcAft>
              <a:buSzPct val="100000"/>
              <a:buChar char="-"/>
            </a:pPr>
            <a:r>
              <a:rPr lang="en"/>
              <a:t>Healing Justice: Grant and Programming</a:t>
            </a:r>
            <a:endParaRPr/>
          </a:p>
          <a:p>
            <a:pPr indent="-334327" lvl="0" marL="457200" rtl="0" algn="l">
              <a:spcBef>
                <a:spcPts val="0"/>
              </a:spcBef>
              <a:spcAft>
                <a:spcPts val="0"/>
              </a:spcAft>
              <a:buSzPct val="100000"/>
              <a:buChar char="-"/>
            </a:pPr>
            <a:r>
              <a:rPr lang="en"/>
              <a:t>Student Voice and Leadership</a:t>
            </a:r>
            <a:endParaRPr/>
          </a:p>
          <a:p>
            <a:pPr indent="-334327" lvl="0" marL="457200" rtl="0" algn="l">
              <a:spcBef>
                <a:spcPts val="0"/>
              </a:spcBef>
              <a:spcAft>
                <a:spcPts val="0"/>
              </a:spcAft>
              <a:buSzPct val="100000"/>
              <a:buChar char="-"/>
            </a:pPr>
            <a:r>
              <a:rPr lang="en"/>
              <a:t>Finances</a:t>
            </a:r>
            <a:endParaRPr/>
          </a:p>
          <a:p>
            <a:pPr indent="-334327" lvl="0" marL="457200" rtl="0" algn="l">
              <a:spcBef>
                <a:spcPts val="0"/>
              </a:spcBef>
              <a:spcAft>
                <a:spcPts val="0"/>
              </a:spcAft>
              <a:buSzPct val="100000"/>
              <a:buChar char="-"/>
            </a:pPr>
            <a:r>
              <a:rPr lang="en"/>
              <a:t>Family Opportunities/Invitations</a:t>
            </a:r>
            <a:endParaRPr/>
          </a:p>
          <a:p>
            <a:pPr indent="-334327" lvl="0" marL="457200" rtl="0" algn="l">
              <a:spcBef>
                <a:spcPts val="0"/>
              </a:spcBef>
              <a:spcAft>
                <a:spcPts val="0"/>
              </a:spcAft>
              <a:buSzPct val="100000"/>
              <a:buChar char="-"/>
            </a:pPr>
            <a:r>
              <a:rPr lang="en"/>
              <a:t>Travel Study</a:t>
            </a:r>
            <a:endParaRPr/>
          </a:p>
          <a:p>
            <a:pPr indent="-334327" lvl="0" marL="457200" rtl="0" algn="l">
              <a:spcBef>
                <a:spcPts val="0"/>
              </a:spcBef>
              <a:spcAft>
                <a:spcPts val="0"/>
              </a:spcAft>
              <a:buSzPct val="100000"/>
              <a:buChar char="-"/>
            </a:pPr>
            <a:r>
              <a:rPr lang="en"/>
              <a:t>Fundraising</a:t>
            </a:r>
            <a:endParaRPr/>
          </a:p>
          <a:p>
            <a:pPr indent="-334327" lvl="0" marL="457200" rtl="0" algn="l">
              <a:spcBef>
                <a:spcPts val="0"/>
              </a:spcBef>
              <a:spcAft>
                <a:spcPts val="0"/>
              </a:spcAft>
              <a:buSzPct val="100000"/>
              <a:buChar char="-"/>
            </a:pPr>
            <a:r>
              <a:rPr lang="en"/>
              <a:t>Authorizer</a:t>
            </a:r>
            <a:endParaRPr/>
          </a:p>
          <a:p>
            <a:pPr indent="-334327" lvl="0" marL="457200" rtl="0" algn="l">
              <a:spcBef>
                <a:spcPts val="0"/>
              </a:spcBef>
              <a:spcAft>
                <a:spcPts val="0"/>
              </a:spcAft>
              <a:buSzPct val="100000"/>
              <a:buChar char="-"/>
            </a:pPr>
            <a:r>
              <a:rPr lang="en"/>
              <a:t>Announcements</a:t>
            </a:r>
            <a:endParaRPr/>
          </a:p>
          <a:p>
            <a:pPr indent="-334327" lvl="0" marL="457200" rtl="0" algn="l">
              <a:spcBef>
                <a:spcPts val="0"/>
              </a:spcBef>
              <a:spcAft>
                <a:spcPts val="0"/>
              </a:spcAft>
              <a:buSzPct val="100000"/>
              <a:buChar char="-"/>
            </a:pPr>
            <a:r>
              <a:rPr lang="en"/>
              <a:t>Board Elections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42"/>
          <p:cNvSpPr txBox="1"/>
          <p:nvPr>
            <p:ph type="title"/>
          </p:nvPr>
        </p:nvSpPr>
        <p:spPr>
          <a:xfrm>
            <a:off x="311700" y="208425"/>
            <a:ext cx="85206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t>Social Justice: Current Curriculum and This Year’s Goals</a:t>
            </a:r>
            <a:endParaRPr sz="2500"/>
          </a:p>
          <a:p>
            <a:pPr indent="0" lvl="0" marL="0" rtl="0" algn="l">
              <a:spcBef>
                <a:spcPts val="1200"/>
              </a:spcBef>
              <a:spcAft>
                <a:spcPts val="0"/>
              </a:spcAft>
              <a:buNone/>
            </a:pPr>
            <a:r>
              <a:t/>
            </a:r>
            <a:endParaRPr/>
          </a:p>
        </p:txBody>
      </p:sp>
      <p:sp>
        <p:nvSpPr>
          <p:cNvPr id="187" name="Google Shape;187;p42"/>
          <p:cNvSpPr txBox="1"/>
          <p:nvPr>
            <p:ph idx="1" type="body"/>
          </p:nvPr>
        </p:nvSpPr>
        <p:spPr>
          <a:xfrm>
            <a:off x="360400" y="827925"/>
            <a:ext cx="8520600" cy="3302700"/>
          </a:xfrm>
          <a:prstGeom prst="rect">
            <a:avLst/>
          </a:prstGeom>
        </p:spPr>
        <p:txBody>
          <a:bodyPr anchorCtr="0" anchor="t" bIns="91425" lIns="91425" spcFirstLastPara="1" rIns="91425" wrap="square" tIns="91425">
            <a:noAutofit/>
          </a:bodyPr>
          <a:lstStyle/>
          <a:p>
            <a:pPr indent="-338455" lvl="0" marL="457200" rtl="0" algn="l">
              <a:lnSpc>
                <a:spcPct val="105000"/>
              </a:lnSpc>
              <a:spcBef>
                <a:spcPts val="0"/>
              </a:spcBef>
              <a:spcAft>
                <a:spcPts val="0"/>
              </a:spcAft>
              <a:buSzPts val="1730"/>
              <a:buChar char="-"/>
            </a:pPr>
            <a:r>
              <a:rPr lang="en" sz="1729"/>
              <a:t>Grade Level Core Content (literacy/ELA, math, science, social studies), Art and Spanish Enrichment, Gym, Park/Outdoor Time, Clubs (Student Driven Electives)</a:t>
            </a:r>
            <a:endParaRPr sz="1729"/>
          </a:p>
          <a:p>
            <a:pPr indent="-338455" lvl="0" marL="457200" rtl="0" algn="l">
              <a:lnSpc>
                <a:spcPct val="105000"/>
              </a:lnSpc>
              <a:spcBef>
                <a:spcPts val="0"/>
              </a:spcBef>
              <a:spcAft>
                <a:spcPts val="0"/>
              </a:spcAft>
              <a:buSzPts val="1730"/>
              <a:buChar char="-"/>
            </a:pPr>
            <a:r>
              <a:rPr lang="en" sz="1729"/>
              <a:t>Outside space (behind the Arc), Accessing community opportunities with vans (sign waivers here!), Library partnership, Science Museum Lending Library</a:t>
            </a:r>
            <a:endParaRPr sz="1729"/>
          </a:p>
          <a:p>
            <a:pPr indent="-338455" lvl="0" marL="457200" rtl="0" algn="l">
              <a:lnSpc>
                <a:spcPct val="105000"/>
              </a:lnSpc>
              <a:spcBef>
                <a:spcPts val="0"/>
              </a:spcBef>
              <a:spcAft>
                <a:spcPts val="0"/>
              </a:spcAft>
              <a:buSzPts val="1730"/>
              <a:buChar char="-"/>
            </a:pPr>
            <a:r>
              <a:rPr lang="en" sz="1729"/>
              <a:t>K-8 Scope and Sequence by end of school year (State and Social Justice Standards)</a:t>
            </a:r>
            <a:endParaRPr sz="1729"/>
          </a:p>
          <a:p>
            <a:pPr indent="-338455" lvl="0" marL="457200" rtl="0" algn="l">
              <a:lnSpc>
                <a:spcPct val="105000"/>
              </a:lnSpc>
              <a:spcBef>
                <a:spcPts val="0"/>
              </a:spcBef>
              <a:spcAft>
                <a:spcPts val="0"/>
              </a:spcAft>
              <a:buSzPts val="1730"/>
              <a:buChar char="-"/>
            </a:pPr>
            <a:r>
              <a:rPr lang="en" sz="1729"/>
              <a:t>Community Partnerships: Guest Speakers/Teachers, Organizations</a:t>
            </a:r>
            <a:endParaRPr sz="1729"/>
          </a:p>
          <a:p>
            <a:pPr indent="0" lvl="0" marL="0" rtl="0" algn="l">
              <a:lnSpc>
                <a:spcPct val="105000"/>
              </a:lnSpc>
              <a:spcBef>
                <a:spcPts val="1200"/>
              </a:spcBef>
              <a:spcAft>
                <a:spcPts val="0"/>
              </a:spcAft>
              <a:buSzPts val="935"/>
              <a:buNone/>
            </a:pPr>
            <a:r>
              <a:t/>
            </a:r>
            <a:endParaRPr sz="1729"/>
          </a:p>
          <a:p>
            <a:pPr indent="-338455" lvl="0" marL="457200" rtl="0" algn="l">
              <a:lnSpc>
                <a:spcPct val="105000"/>
              </a:lnSpc>
              <a:spcBef>
                <a:spcPts val="1200"/>
              </a:spcBef>
              <a:spcAft>
                <a:spcPts val="0"/>
              </a:spcAft>
              <a:buSzPts val="1730"/>
              <a:buChar char="-"/>
            </a:pPr>
            <a:r>
              <a:rPr lang="en" sz="1729"/>
              <a:t>Are you connected with someone in our community that would be an incredible guest speaker/teacher (elders, organizers/activists, artists, leaders, change makers, future builders) for our students?  </a:t>
            </a:r>
            <a:endParaRPr sz="1729"/>
          </a:p>
          <a:p>
            <a:pPr indent="0" lvl="0" marL="0" rtl="0" algn="l">
              <a:lnSpc>
                <a:spcPct val="105000"/>
              </a:lnSpc>
              <a:spcBef>
                <a:spcPts val="1200"/>
              </a:spcBef>
              <a:spcAft>
                <a:spcPts val="1200"/>
              </a:spcAft>
              <a:buSzPts val="935"/>
              <a:buNone/>
            </a:pPr>
            <a:r>
              <a:t/>
            </a:r>
            <a:endParaRPr sz="1729"/>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4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Discussion</a:t>
            </a:r>
            <a:endParaRPr/>
          </a:p>
        </p:txBody>
      </p:sp>
      <p:sp>
        <p:nvSpPr>
          <p:cNvPr id="193" name="Google Shape;193;p4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What are your hopes and dreams for a social justice education?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4"/>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Southside Title Program</a:t>
            </a:r>
            <a:endParaRPr/>
          </a:p>
        </p:txBody>
      </p:sp>
      <p:sp>
        <p:nvSpPr>
          <p:cNvPr id="199" name="Google Shape;199;p44"/>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lang="en"/>
              <a:t>Heather Busch</a:t>
            </a:r>
            <a:endParaRPr/>
          </a:p>
          <a:p>
            <a:pPr indent="0" lvl="0" marL="0" rtl="0" algn="ctr">
              <a:spcBef>
                <a:spcPts val="0"/>
              </a:spcBef>
              <a:spcAft>
                <a:spcPts val="0"/>
              </a:spcAft>
              <a:buNone/>
            </a:pPr>
            <a:r>
              <a:rPr lang="en"/>
              <a:t>Title Coordinator &amp; Interventionist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300"/>
              <a:t>Southside has a Title 1 Program!</a:t>
            </a:r>
            <a:endParaRPr b="1" sz="3300"/>
          </a:p>
        </p:txBody>
      </p:sp>
      <p:sp>
        <p:nvSpPr>
          <p:cNvPr id="205" name="Google Shape;205;p4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000000"/>
                </a:solidFill>
                <a:highlight>
                  <a:srgbClr val="FFFFFF"/>
                </a:highlight>
                <a:latin typeface="Calibri"/>
                <a:ea typeface="Calibri"/>
                <a:cs typeface="Calibri"/>
                <a:sym typeface="Calibri"/>
              </a:rPr>
              <a:t>Title I is a federally funded program whose purpose is to </a:t>
            </a:r>
            <a:r>
              <a:rPr b="1" lang="en" sz="2200">
                <a:solidFill>
                  <a:srgbClr val="000000"/>
                </a:solidFill>
                <a:highlight>
                  <a:srgbClr val="FFFFFF"/>
                </a:highlight>
                <a:latin typeface="Calibri"/>
                <a:ea typeface="Calibri"/>
                <a:cs typeface="Calibri"/>
                <a:sym typeface="Calibri"/>
              </a:rPr>
              <a:t>ensure all children have a fair, equal, and significant opportunity to obtain a quality education.</a:t>
            </a:r>
            <a:r>
              <a:rPr lang="en" sz="2200">
                <a:solidFill>
                  <a:srgbClr val="000000"/>
                </a:solidFill>
                <a:highlight>
                  <a:srgbClr val="FFFFFF"/>
                </a:highlight>
                <a:latin typeface="Calibri"/>
                <a:ea typeface="Calibri"/>
                <a:cs typeface="Calibri"/>
                <a:sym typeface="Calibri"/>
              </a:rPr>
              <a:t> </a:t>
            </a:r>
            <a:endParaRPr sz="2200">
              <a:solidFill>
                <a:srgbClr val="000000"/>
              </a:solidFill>
              <a:highlight>
                <a:srgbClr val="FFFFFF"/>
              </a:highlight>
              <a:latin typeface="Calibri"/>
              <a:ea typeface="Calibri"/>
              <a:cs typeface="Calibri"/>
              <a:sym typeface="Calibri"/>
            </a:endParaRPr>
          </a:p>
          <a:p>
            <a:pPr indent="0" lvl="0" marL="0" rtl="0" algn="l">
              <a:spcBef>
                <a:spcPts val="1200"/>
              </a:spcBef>
              <a:spcAft>
                <a:spcPts val="1200"/>
              </a:spcAft>
              <a:buNone/>
            </a:pPr>
            <a:r>
              <a:rPr lang="en" sz="2200">
                <a:solidFill>
                  <a:srgbClr val="000000"/>
                </a:solidFill>
                <a:highlight>
                  <a:srgbClr val="FFFFFF"/>
                </a:highlight>
                <a:latin typeface="Calibri"/>
                <a:ea typeface="Calibri"/>
                <a:cs typeface="Calibri"/>
                <a:sym typeface="Calibri"/>
              </a:rPr>
              <a:t>Title 1 allows students who are experiencing academic difficulties (specifically in reading &amp; math) to receive extra help and individual attention during the school day. </a:t>
            </a:r>
            <a:endParaRPr sz="2200">
              <a:solidFill>
                <a:srgbClr val="000000"/>
              </a:solidFill>
              <a:highlight>
                <a:srgbClr val="FFFFFF"/>
              </a:highlight>
              <a:latin typeface="Calibri"/>
              <a:ea typeface="Calibri"/>
              <a:cs typeface="Calibri"/>
              <a:sym typeface="Calibri"/>
            </a:endParaRPr>
          </a:p>
        </p:txBody>
      </p:sp>
      <p:pic>
        <p:nvPicPr>
          <p:cNvPr id="206" name="Google Shape;206;p45"/>
          <p:cNvPicPr preferRelativeResize="0"/>
          <p:nvPr/>
        </p:nvPicPr>
        <p:blipFill>
          <a:blip r:embed="rId3">
            <a:alphaModFix/>
          </a:blip>
          <a:stretch>
            <a:fillRect/>
          </a:stretch>
        </p:blipFill>
        <p:spPr>
          <a:xfrm>
            <a:off x="6966500" y="56524"/>
            <a:ext cx="1208050" cy="1326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